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9" r:id="rId9"/>
    <p:sldId id="268" r:id="rId10"/>
    <p:sldId id="264" r:id="rId11"/>
    <p:sldId id="265" r:id="rId12"/>
    <p:sldId id="267" r:id="rId13"/>
    <p:sldId id="266" r:id="rId14"/>
    <p:sldId id="258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8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12" name="Freeform 11"/>
          <p:cNvSpPr/>
          <p:nvPr/>
        </p:nvSpPr>
        <p:spPr>
          <a:xfrm>
            <a:off x="-15875" y="0"/>
            <a:ext cx="11683810" cy="6588125"/>
          </a:xfrm>
          <a:custGeom>
            <a:avLst/>
            <a:gdLst/>
            <a:ahLst/>
            <a:cxnLst/>
            <a:rect l="l" t="t" r="r" b="b"/>
            <a:pathLst>
              <a:path w="11683810" h="6588125">
                <a:moveTo>
                  <a:pt x="0" y="0"/>
                </a:moveTo>
                <a:lnTo>
                  <a:pt x="11318691" y="0"/>
                </a:lnTo>
                <a:lnTo>
                  <a:pt x="11683810" y="5976938"/>
                </a:lnTo>
                <a:lnTo>
                  <a:pt x="15875" y="6588125"/>
                </a:lnTo>
                <a:cubicBezTo>
                  <a:pt x="10583" y="4386792"/>
                  <a:pt x="5292" y="2185458"/>
                  <a:pt x="0" y="0"/>
                </a:cubicBezTo>
                <a:close/>
              </a:path>
            </a:pathLst>
          </a:custGeom>
          <a:ln>
            <a:noFill/>
          </a:ln>
          <a:effectLst>
            <a:outerShdw blurRad="101600" dist="152400" dir="438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Freeform 13"/>
          <p:cNvSpPr/>
          <p:nvPr/>
        </p:nvSpPr>
        <p:spPr>
          <a:xfrm>
            <a:off x="0" y="4282257"/>
            <a:ext cx="11329257" cy="2028845"/>
          </a:xfrm>
          <a:custGeom>
            <a:avLst/>
            <a:gdLst/>
            <a:ahLst/>
            <a:cxnLst/>
            <a:rect l="l" t="t" r="r" b="b"/>
            <a:pathLst>
              <a:path w="11329257" h="2028845">
                <a:moveTo>
                  <a:pt x="0" y="588520"/>
                </a:moveTo>
                <a:lnTo>
                  <a:pt x="11244075" y="0"/>
                </a:lnTo>
                <a:lnTo>
                  <a:pt x="11329257" y="1424838"/>
                </a:lnTo>
                <a:lnTo>
                  <a:pt x="0" y="2028845"/>
                </a:lnTo>
                <a:lnTo>
                  <a:pt x="0" y="58852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6" name="Freeform 25"/>
          <p:cNvSpPr/>
          <p:nvPr/>
        </p:nvSpPr>
        <p:spPr>
          <a:xfrm>
            <a:off x="0" y="0"/>
            <a:ext cx="8719579" cy="456877"/>
          </a:xfrm>
          <a:custGeom>
            <a:avLst/>
            <a:gdLst/>
            <a:ahLst/>
            <a:cxnLst/>
            <a:rect l="l" t="t" r="r" b="b"/>
            <a:pathLst>
              <a:path w="8719579" h="456877">
                <a:moveTo>
                  <a:pt x="0" y="0"/>
                </a:moveTo>
                <a:lnTo>
                  <a:pt x="8719579" y="0"/>
                </a:lnTo>
                <a:lnTo>
                  <a:pt x="0" y="45687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" name="Freeform 14"/>
          <p:cNvSpPr/>
          <p:nvPr/>
        </p:nvSpPr>
        <p:spPr>
          <a:xfrm rot="21420000">
            <a:off x="-161800" y="293317"/>
            <a:ext cx="11367116" cy="5751804"/>
          </a:xfrm>
          <a:custGeom>
            <a:avLst/>
            <a:gdLst/>
            <a:ahLst/>
            <a:cxnLst/>
            <a:rect l="l" t="t" r="r" b="b"/>
            <a:pathLst>
              <a:path w="11367116" h="5751804">
                <a:moveTo>
                  <a:pt x="11346705" y="0"/>
                </a:moveTo>
                <a:cubicBezTo>
                  <a:pt x="11353509" y="1915114"/>
                  <a:pt x="11360312" y="3830229"/>
                  <a:pt x="11367116" y="5745343"/>
                </a:cubicBezTo>
                <a:lnTo>
                  <a:pt x="0" y="5751804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420000">
            <a:off x="891201" y="662656"/>
            <a:ext cx="9755187" cy="2766528"/>
          </a:xfrm>
        </p:spPr>
        <p:txBody>
          <a:bodyPr anchor="b">
            <a:normAutofit/>
          </a:bodyPr>
          <a:lstStyle>
            <a:lvl1pPr algn="r">
              <a:defRPr sz="8000"/>
            </a:lvl1pPr>
          </a:lstStyle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420000">
            <a:off x="983062" y="3505209"/>
            <a:ext cx="9755187" cy="550333"/>
          </a:xfrm>
        </p:spPr>
        <p:txBody>
          <a:bodyPr anchor="t">
            <a:noAutofit/>
          </a:bodyPr>
          <a:lstStyle>
            <a:lvl1pPr marL="0" indent="0" algn="r">
              <a:buNone/>
              <a:defRPr sz="28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PT" smtClean="0"/>
              <a:t>Faça clique para editar o estilo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1420000">
            <a:off x="4948541" y="4578463"/>
            <a:ext cx="6143653" cy="1163112"/>
          </a:xfrm>
        </p:spPr>
        <p:txBody>
          <a:bodyPr/>
          <a:lstStyle>
            <a:lvl1pPr algn="ctr">
              <a:defRPr sz="54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F7AFFB9B-9FB8-469E-96F9-4D32314110B6}" type="datetimeFigureOut">
              <a:rPr lang="en-US" dirty="0"/>
              <a:t>1/29/2018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1420000">
            <a:off x="-5560" y="4883024"/>
            <a:ext cx="4047239" cy="1195538"/>
          </a:xfrm>
        </p:spPr>
        <p:txBody>
          <a:bodyPr vert="horz" lIns="91440" tIns="45720" rIns="91440" bIns="45720" rtlCol="0" anchor="ctr"/>
          <a:lstStyle>
            <a:lvl1pPr algn="r">
              <a:defRPr lang="en-US" sz="5400" dirty="0"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1420000">
            <a:off x="9851758" y="3832648"/>
            <a:ext cx="907186" cy="498470"/>
          </a:xfrm>
        </p:spPr>
        <p:txBody>
          <a:bodyPr/>
          <a:lstStyle>
            <a:lvl1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25" name="5-Point Star 24"/>
          <p:cNvSpPr/>
          <p:nvPr/>
        </p:nvSpPr>
        <p:spPr>
          <a:xfrm rot="21420000">
            <a:off x="4221385" y="5111356"/>
            <a:ext cx="515386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10394707" cy="3311189"/>
          </a:xfrm>
        </p:spPr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BDC27-E420-4878-9EE6-7B9656D6442A}" type="datetimeFigureOut">
              <a:rPr lang="en-US" dirty="0"/>
              <a:t>1/29/2018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3193487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3742267"/>
            <a:ext cx="10394707" cy="1639614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F47CF-67C9-420C-80A5-E2069FF0C2DF}" type="datetimeFigureOut">
              <a:rPr lang="en-US" dirty="0"/>
              <a:t>1/29/2018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8140"/>
          </a:xfrm>
        </p:spPr>
        <p:txBody>
          <a:bodyPr/>
          <a:lstStyle/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5088714" cy="3311189"/>
          </a:xfrm>
        </p:spPr>
        <p:txBody>
          <a:bodyPr anchor="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5993971" y="2063396"/>
            <a:ext cx="5086538" cy="3311189"/>
          </a:xfrm>
        </p:spPr>
        <p:txBody>
          <a:bodyPr anchor="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22DC73-F065-42F5-A9F2-D90B2E42A0B3}" type="datetimeFigureOut">
              <a:rPr lang="en-US" dirty="0"/>
              <a:t>1/29/2018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1158140"/>
          </a:xfrm>
        </p:spPr>
        <p:txBody>
          <a:bodyPr/>
          <a:lstStyle/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8356" y="2063396"/>
            <a:ext cx="4856158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802" y="2861733"/>
            <a:ext cx="5088712" cy="2512852"/>
          </a:xfrm>
        </p:spPr>
        <p:txBody>
          <a:bodyPr anchor="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8191" y="2063396"/>
            <a:ext cx="4864491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5993969" y="2861733"/>
            <a:ext cx="5088713" cy="2512852"/>
          </a:xfrm>
        </p:spPr>
        <p:txBody>
          <a:bodyPr anchor="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BEA702-9B29-41CC-9BCC-3DF8A0D379FE}" type="datetimeFigureOut">
              <a:rPr lang="en-US" dirty="0"/>
              <a:t>1/29/2018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649AC-CB8F-4FF1-9A34-5861C74DD0A7}" type="datetimeFigureOut">
              <a:rPr lang="en-US" dirty="0"/>
              <a:t>1/29/2018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5CECA-2D3A-4680-9B49-752200DE467C}" type="datetimeFigureOut">
              <a:rPr lang="en-US" dirty="0"/>
              <a:t>1/29/2018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643" y="685800"/>
            <a:ext cx="4126860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46132" y="685800"/>
            <a:ext cx="6034375" cy="4688785"/>
          </a:xfrm>
        </p:spPr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642" y="2709052"/>
            <a:ext cx="4126861" cy="2665533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C3BFE2-83B7-4B0A-B9D3-AB28331082B3}" type="datetimeFigureOut">
              <a:rPr lang="en-US" dirty="0"/>
              <a:t>1/29/2018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85800"/>
            <a:ext cx="6345302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82362" y="0"/>
            <a:ext cx="3598146" cy="507153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PT" smtClean="0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2709052"/>
            <a:ext cx="6345301" cy="2362481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F78E3-FDA3-4D28-AAA2-0B81F349A39D}" type="datetimeFigureOut">
              <a:rPr lang="en-US" dirty="0"/>
              <a:t>1/29/2018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tografia Panorâmica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106333"/>
            <a:ext cx="10394708" cy="58884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5801" y="685799"/>
            <a:ext cx="10392513" cy="319490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PT" smtClean="0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80" y="4702923"/>
            <a:ext cx="10394728" cy="682472"/>
          </a:xfrm>
        </p:spPr>
        <p:txBody>
          <a:bodyPr anchor="t"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D2AC3-6A0B-4169-B1EA-E3AE8B351BDD}" type="datetimeFigureOut">
              <a:rPr lang="en-US" dirty="0"/>
              <a:t>1/29/2018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e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902" cy="3194903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79" y="4106333"/>
            <a:ext cx="10394729" cy="127360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B9363-8B87-41B7-9F8E-64519CBB8F34}" type="datetimeFigureOut">
              <a:rPr lang="en-US" dirty="0"/>
              <a:t>1/29/2018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çã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1732" y="685800"/>
            <a:ext cx="9525020" cy="2916704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550264" y="3610032"/>
            <a:ext cx="8667956" cy="377768"/>
          </a:xfrm>
        </p:spPr>
        <p:txBody>
          <a:bodyPr anchor="t">
            <a:normAutofit/>
          </a:bodyPr>
          <a:lstStyle>
            <a:lvl1pPr marL="0" indent="0" algn="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4106334"/>
            <a:ext cx="10396882" cy="1268252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F5746-5284-4951-9F37-7AE924EDBCB7}" type="datetimeFigureOut">
              <a:rPr lang="en-US" dirty="0"/>
              <a:t>1/29/2018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685801" y="89262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473083" y="292282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723854"/>
            <a:ext cx="10394707" cy="2511835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247468"/>
            <a:ext cx="10394707" cy="114064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98B29-7265-4A65-A2A4-6703C057B7C1}" type="datetimeFigureOut">
              <a:rPr lang="en-US" dirty="0"/>
              <a:t>1/29/2018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n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802" y="685800"/>
            <a:ext cx="10394706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802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462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234621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70380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770380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BA082-94DF-4C4B-A041-6624924AB0A8}" type="datetimeFigureOut">
              <a:rPr lang="en-US" dirty="0"/>
              <a:t>1/29/2018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na de 3 Image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9184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780" y="2063395"/>
            <a:ext cx="3310128" cy="1536725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PT" smtClean="0"/>
              <a:t>Clique no ícone para adicionar uma imagem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91840" y="4389287"/>
            <a:ext cx="3310128" cy="98529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741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235999" y="2063395"/>
            <a:ext cx="3310128" cy="1535237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PT" smtClean="0"/>
              <a:t>Clique no ícone para adicionar uma imagem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235999" y="4389286"/>
            <a:ext cx="3310128" cy="98530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68944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768819" y="2063394"/>
            <a:ext cx="3310128" cy="1537196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PT" smtClean="0"/>
              <a:t>Clique no ícone para adicionar uma imagem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768819" y="4389284"/>
            <a:ext cx="3310128" cy="98530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686C4-3AB5-4E0C-86CA-FB108C350AA9}" type="datetimeFigureOut">
              <a:rPr lang="en-US" dirty="0"/>
              <a:t>1/29/2018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2063396"/>
            <a:ext cx="10394707" cy="3311190"/>
          </a:xfrm>
        </p:spPr>
        <p:txBody>
          <a:bodyPr vert="eaVert" anchor="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F1211-4E0C-4AB3-B04F-585959BDAFE8}" type="datetimeFigureOut">
              <a:rPr lang="en-US" dirty="0"/>
              <a:t>1/29/2018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15862" y="685800"/>
            <a:ext cx="2264646" cy="468878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685800"/>
            <a:ext cx="7904431" cy="4688785"/>
          </a:xfrm>
        </p:spPr>
        <p:txBody>
          <a:bodyPr vert="eaVert" anchor="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DECAF-D3BE-4069-9C78-642ECCD01477}" type="datetimeFigureOut">
              <a:rPr lang="en-US" dirty="0"/>
              <a:t>1/29/2018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jp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-25397" y="0"/>
            <a:ext cx="12005350" cy="6644081"/>
            <a:chOff x="-25397" y="0"/>
            <a:chExt cx="12005350" cy="6644081"/>
          </a:xfrm>
        </p:grpSpPr>
        <p:sp useBgFill="1">
          <p:nvSpPr>
            <p:cNvPr id="11" name="Rectangle 10"/>
            <p:cNvSpPr/>
            <p:nvPr/>
          </p:nvSpPr>
          <p:spPr>
            <a:xfrm>
              <a:off x="1" y="0"/>
              <a:ext cx="11979952" cy="6644081"/>
            </a:xfrm>
            <a:prstGeom prst="rect">
              <a:avLst/>
            </a:prstGeom>
            <a:ln>
              <a:noFill/>
            </a:ln>
            <a:effectLst>
              <a:outerShdw blurRad="98425" dist="76200" dir="4380000" algn="tl" rotWithShape="0">
                <a:srgbClr val="000000">
                  <a:alpha val="6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-25397" y="0"/>
              <a:ext cx="11773291" cy="6419514"/>
            </a:xfrm>
            <a:custGeom>
              <a:avLst/>
              <a:gdLst/>
              <a:ahLst/>
              <a:cxnLst/>
              <a:rect l="l" t="t" r="r" b="b"/>
              <a:pathLst>
                <a:path w="11773291" h="6419514">
                  <a:moveTo>
                    <a:pt x="11750059" y="0"/>
                  </a:moveTo>
                  <a:lnTo>
                    <a:pt x="11773291" y="6419514"/>
                  </a:lnTo>
                  <a:lnTo>
                    <a:pt x="0" y="6411047"/>
                  </a:lnTo>
                </a:path>
              </a:pathLst>
            </a:custGeom>
            <a:ln w="82550">
              <a:solidFill>
                <a:schemeClr val="tx1">
                  <a:lumMod val="50000"/>
                  <a:lumOff val="50000"/>
                </a:schemeClr>
              </a:solidFill>
              <a:miter lim="800000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1" y="5600215"/>
              <a:ext cx="11706512" cy="780581"/>
            </a:xfrm>
            <a:prstGeom prst="rect">
              <a:avLst/>
            </a:prstGeom>
            <a:gradFill flip="none" rotWithShape="1">
              <a:gsLst>
                <a:gs pos="3400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063396"/>
            <a:ext cx="10396883" cy="33111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C35BB1C6-BF8F-4481-8AB2-603A1C8A906A}" type="datetimeFigureOut">
              <a:rPr lang="en-US" dirty="0"/>
              <a:t>1/29/2018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solidFill>
            <a:schemeClr val="accent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9.jpeg"/><Relationship Id="rId7" Type="http://schemas.openxmlformats.org/officeDocument/2006/relationships/image" Target="../media/image13.jpeg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PT" dirty="0" smtClean="0"/>
              <a:t>Projeto </a:t>
            </a:r>
            <a:br>
              <a:rPr lang="pt-PT" dirty="0" smtClean="0"/>
            </a:br>
            <a:r>
              <a:rPr lang="pt-PT" dirty="0" smtClean="0"/>
              <a:t>eco-sensors4Health</a:t>
            </a:r>
            <a:endParaRPr lang="pt-PT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 rot="21420000">
            <a:off x="-6909" y="3522378"/>
            <a:ext cx="11079912" cy="550333"/>
          </a:xfrm>
        </p:spPr>
        <p:txBody>
          <a:bodyPr/>
          <a:lstStyle/>
          <a:p>
            <a:r>
              <a:rPr lang="pt-PT" sz="2200" cap="none" dirty="0" err="1" smtClean="0"/>
              <a:t>Eco-sensores</a:t>
            </a:r>
            <a:r>
              <a:rPr lang="pt-PT" sz="2200" cap="none" dirty="0" smtClean="0"/>
              <a:t> na Promoção da Saúde: Apoiar As Crianças na Criação de Escolas </a:t>
            </a:r>
            <a:r>
              <a:rPr lang="pt-PT" sz="2200" cap="none" dirty="0" err="1" smtClean="0"/>
              <a:t>Ecosaudáveis</a:t>
            </a:r>
            <a:endParaRPr lang="pt-PT" sz="2200" cap="none" dirty="0"/>
          </a:p>
        </p:txBody>
      </p:sp>
    </p:spTree>
    <p:extLst>
      <p:ext uri="{BB962C8B-B14F-4D97-AF65-F5344CB8AC3E}">
        <p14:creationId xmlns:p14="http://schemas.microsoft.com/office/powerpoint/2010/main" val="38603349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 smtClean="0"/>
              <a:t>Objetivo central</a:t>
            </a:r>
            <a:endParaRPr lang="pt-PT" dirty="0"/>
          </a:p>
        </p:txBody>
      </p:sp>
      <p:sp>
        <p:nvSpPr>
          <p:cNvPr id="3" name="Marcador de Posição de Conteúdo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pt-PT" cap="none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Apoiar as escolas na conceção, implementação e monitorização de atividades didáticas para promoção da saúde ambiental nas escolas</a:t>
            </a:r>
          </a:p>
          <a:p>
            <a:r>
              <a:rPr lang="pt-PT" cap="none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Nessas atividades, as crianças usarão sensores para identificar problemas de saúde ambiental nas escolas e criarão soluções para esses problemas, tornando as escolas mais </a:t>
            </a:r>
            <a:r>
              <a:rPr lang="pt-PT" cap="none" dirty="0" err="1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eco-saudáveis</a:t>
            </a:r>
            <a:endParaRPr lang="pt-PT" cap="none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0387" y="0"/>
            <a:ext cx="1383906" cy="1383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28790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PT" dirty="0" smtClean="0"/>
              <a:t>Problemas de saúde ambiental nas escolas</a:t>
            </a:r>
            <a:endParaRPr lang="pt-PT" dirty="0"/>
          </a:p>
        </p:txBody>
      </p:sp>
      <p:sp>
        <p:nvSpPr>
          <p:cNvPr id="3" name="Marcador de Posição de Conteúdo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pt-PT" cap="none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Quais serão os principais problemas de saúde ambiental nas escolas de ensino básico?</a:t>
            </a:r>
            <a:endParaRPr lang="pt-PT" cap="none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84571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PT" dirty="0" smtClean="0"/>
              <a:t>Problemas de saúde ambiental nas escolas</a:t>
            </a:r>
            <a:endParaRPr lang="pt-PT" dirty="0"/>
          </a:p>
        </p:txBody>
      </p:sp>
      <p:sp>
        <p:nvSpPr>
          <p:cNvPr id="3" name="Marcador de Posição de Conteúdo 2"/>
          <p:cNvSpPr>
            <a:spLocks noGrp="1"/>
          </p:cNvSpPr>
          <p:nvPr>
            <p:ph sz="quarter" idx="13"/>
          </p:nvPr>
        </p:nvSpPr>
        <p:spPr>
          <a:xfrm>
            <a:off x="687976" y="2160495"/>
            <a:ext cx="10394707" cy="376965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t-PT" cap="none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 entre os problemas de saúde ambiental identificados no Plano Nacional de Saúde Escolar, podem realçar-se:</a:t>
            </a:r>
          </a:p>
          <a:p>
            <a:r>
              <a:rPr lang="pt-PT" cap="none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 </a:t>
            </a:r>
            <a:r>
              <a:rPr lang="pt-PT" b="1" cap="none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qualidade do ar interior e exterior</a:t>
            </a:r>
            <a:r>
              <a:rPr lang="pt-PT" cap="none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A má qualidade </a:t>
            </a:r>
            <a:r>
              <a:rPr lang="pt-PT" cap="none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 ar </a:t>
            </a:r>
            <a:r>
              <a:rPr lang="pt-PT" cap="none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interior, associada à sobrelotação da sala de aula, repercute-se na saúde, na </a:t>
            </a:r>
            <a:r>
              <a:rPr lang="pt-PT" cap="none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qualidade de </a:t>
            </a:r>
            <a:r>
              <a:rPr lang="pt-PT" cap="none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vida e nas </a:t>
            </a:r>
            <a:r>
              <a:rPr lang="pt-PT" cap="none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aprendizagens;</a:t>
            </a:r>
          </a:p>
          <a:p>
            <a:r>
              <a:rPr lang="pt-PT" cap="none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 </a:t>
            </a:r>
            <a:r>
              <a:rPr lang="pt-PT" b="1" cap="none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ruído</a:t>
            </a:r>
            <a:r>
              <a:rPr lang="pt-PT" cap="none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t-PT" cap="none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prejudica </a:t>
            </a:r>
            <a:r>
              <a:rPr lang="pt-PT" cap="none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 concentração, </a:t>
            </a:r>
            <a:r>
              <a:rPr lang="pt-PT" cap="none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cria dificuldades </a:t>
            </a:r>
            <a:r>
              <a:rPr lang="pt-PT" cap="none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 comunicação, causa perturbações do sono, transtornos cognitivos </a:t>
            </a:r>
            <a:r>
              <a:rPr lang="pt-PT" cap="none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 deficiências auditivas;</a:t>
            </a:r>
          </a:p>
          <a:p>
            <a:r>
              <a:rPr lang="pt-PT" cap="none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 </a:t>
            </a:r>
            <a:r>
              <a:rPr lang="pt-PT" b="1" cap="none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calor e o frio em excesso </a:t>
            </a:r>
            <a:r>
              <a:rPr lang="pt-PT" cap="none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têm sido também apontados como fatores de risco para </a:t>
            </a:r>
            <a:r>
              <a:rPr lang="pt-PT" cap="none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 saúde </a:t>
            </a:r>
            <a:r>
              <a:rPr lang="pt-PT" cap="none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 o bem-estar, conduzindo à dificuldade de concentração e à diminuição </a:t>
            </a:r>
            <a:r>
              <a:rPr lang="pt-PT" cap="none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 desempenho </a:t>
            </a:r>
            <a:r>
              <a:rPr lang="pt-PT" cap="none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escolar.</a:t>
            </a:r>
          </a:p>
          <a:p>
            <a:endParaRPr lang="pt-PT" cap="none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49174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PT" dirty="0" smtClean="0"/>
              <a:t>Sensores para explorar os Problemas de saúde ambiental nas escolas</a:t>
            </a:r>
            <a:endParaRPr lang="pt-PT" dirty="0"/>
          </a:p>
        </p:txBody>
      </p:sp>
      <p:sp>
        <p:nvSpPr>
          <p:cNvPr id="3" name="Marcador de Posição de Conteúdo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pt-PT" cap="none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Que sensores poderão as crianças utilizar para identificar, caracterizar e monitorizar os principais problemas de saúde ambiental nas escolas de ensino básico?</a:t>
            </a:r>
            <a:endParaRPr lang="pt-PT" cap="none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5493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PT" dirty="0" smtClean="0"/>
              <a:t>Sensores para explorar os Problemas de saúde ambiental nas escolas</a:t>
            </a:r>
            <a:endParaRPr lang="pt-PT" dirty="0"/>
          </a:p>
        </p:txBody>
      </p:sp>
      <p:sp>
        <p:nvSpPr>
          <p:cNvPr id="3" name="Marcador de Posição de Conteúdo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pt-PT" cap="none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Sensor de Dióxido de Carbono;</a:t>
            </a:r>
          </a:p>
          <a:p>
            <a:r>
              <a:rPr lang="pt-PT" cap="none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Sensor de Som;</a:t>
            </a:r>
          </a:p>
          <a:p>
            <a:r>
              <a:rPr lang="pt-PT" cap="none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Sensor de temperatura e humidade.</a:t>
            </a:r>
          </a:p>
          <a:p>
            <a:endParaRPr lang="pt-PT" cap="none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40719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PT" dirty="0"/>
              <a:t>concentração de dióxido de carbono em escolas do 1º CEB</a:t>
            </a:r>
          </a:p>
        </p:txBody>
      </p:sp>
      <p:sp>
        <p:nvSpPr>
          <p:cNvPr id="5" name="Retângulo 4"/>
          <p:cNvSpPr/>
          <p:nvPr/>
        </p:nvSpPr>
        <p:spPr>
          <a:xfrm>
            <a:off x="3770607" y="6064538"/>
            <a:ext cx="422509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1400" dirty="0"/>
              <a:t>https://estudogeral.sib.uc.pt/handle/10316/26262</a:t>
            </a: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71764" y="1945341"/>
            <a:ext cx="7422777" cy="3648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65635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>
                <a:solidFill>
                  <a:schemeClr val="accent1">
                    <a:lumMod val="50000"/>
                  </a:schemeClr>
                </a:solidFill>
              </a:rPr>
              <a:t>Mapa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</a:rPr>
              <a:t>colaborativo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 do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</a:rPr>
              <a:t>ambiente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 exterior do Campus do IPL</a:t>
            </a:r>
            <a:endParaRPr lang="pt-PT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4695" y="1848700"/>
            <a:ext cx="9705195" cy="4639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2730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PT" dirty="0" smtClean="0"/>
              <a:t>As plantas como sumidouros de dióxido de carbono</a:t>
            </a:r>
            <a:endParaRPr lang="pt-PT" dirty="0"/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307017" y="2604963"/>
            <a:ext cx="6766135" cy="31996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pt-PT" altLang="pt-PT" dirty="0" smtClean="0">
                <a:solidFill>
                  <a:schemeClr val="accent2">
                    <a:lumMod val="50000"/>
                  </a:schemeClr>
                </a:solidFill>
                <a:latin typeface="+mj-lt"/>
              </a:rPr>
              <a:t>Como irá variar a </a:t>
            </a:r>
            <a:r>
              <a:rPr lang="pt-PT" altLang="pt-PT" dirty="0" smtClean="0">
                <a:solidFill>
                  <a:schemeClr val="accent2">
                    <a:lumMod val="50000"/>
                  </a:schemeClr>
                </a:solidFill>
                <a:latin typeface="+mj-lt"/>
              </a:rPr>
              <a:t>concentração de dióxido </a:t>
            </a:r>
            <a:r>
              <a:rPr lang="pt-PT" altLang="pt-PT" dirty="0">
                <a:solidFill>
                  <a:schemeClr val="accent2">
                    <a:lumMod val="50000"/>
                  </a:schemeClr>
                </a:solidFill>
                <a:latin typeface="+mj-lt"/>
              </a:rPr>
              <a:t>de carbono </a:t>
            </a:r>
            <a:r>
              <a:rPr lang="pt-PT" altLang="pt-PT" dirty="0" smtClean="0">
                <a:solidFill>
                  <a:schemeClr val="accent2">
                    <a:lumMod val="50000"/>
                  </a:schemeClr>
                </a:solidFill>
                <a:latin typeface="+mj-lt"/>
              </a:rPr>
              <a:t> em cada um dos terrários, com luz e sem luz?</a:t>
            </a:r>
          </a:p>
          <a:p>
            <a:pPr algn="just">
              <a:lnSpc>
                <a:spcPct val="150000"/>
              </a:lnSpc>
            </a:pPr>
            <a:r>
              <a:rPr lang="pt-PT" altLang="pt-PT" dirty="0" smtClean="0">
                <a:solidFill>
                  <a:schemeClr val="accent2">
                    <a:lumMod val="50000"/>
                  </a:schemeClr>
                </a:solidFill>
                <a:latin typeface="+mj-lt"/>
              </a:rPr>
              <a:t>Serão </a:t>
            </a:r>
            <a:r>
              <a:rPr lang="pt-PT" altLang="pt-PT" dirty="0">
                <a:solidFill>
                  <a:schemeClr val="accent2">
                    <a:lumMod val="50000"/>
                  </a:schemeClr>
                </a:solidFill>
                <a:latin typeface="+mj-lt"/>
              </a:rPr>
              <a:t>as plantas elementos importantes para a qualidade do ar interior e exterior? Porquê?</a:t>
            </a:r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49094" y="1979274"/>
            <a:ext cx="4382074" cy="3395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36082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 smtClean="0">
                <a:solidFill>
                  <a:schemeClr val="accent1">
                    <a:lumMod val="50000"/>
                  </a:schemeClr>
                </a:solidFill>
              </a:rPr>
              <a:t>ruído</a:t>
            </a:r>
            <a:endParaRPr lang="pt-PT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Marcador de Posição de Conteúdo 2"/>
          <p:cNvSpPr>
            <a:spLocks noGrp="1"/>
          </p:cNvSpPr>
          <p:nvPr>
            <p:ph sz="quarter" idx="13"/>
          </p:nvPr>
        </p:nvSpPr>
        <p:spPr>
          <a:xfrm>
            <a:off x="2851597" y="1837765"/>
            <a:ext cx="7666892" cy="46878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cap="none" dirty="0" err="1" smtClean="0">
                <a:latin typeface="Arial Black" panose="020B0A04020102020204" pitchFamily="34" charset="0"/>
              </a:rPr>
              <a:t>Atividade</a:t>
            </a:r>
            <a:r>
              <a:rPr lang="en-US" cap="none" dirty="0" smtClean="0">
                <a:latin typeface="Arial Black" panose="020B0A04020102020204" pitchFamily="34" charset="0"/>
              </a:rPr>
              <a:t> </a:t>
            </a:r>
            <a:r>
              <a:rPr lang="en-US" cap="none" dirty="0" err="1" smtClean="0">
                <a:latin typeface="Arial Black" panose="020B0A04020102020204" pitchFamily="34" charset="0"/>
              </a:rPr>
              <a:t>sobre</a:t>
            </a:r>
            <a:r>
              <a:rPr lang="en-US" cap="none" dirty="0" smtClean="0">
                <a:latin typeface="Arial Black" panose="020B0A04020102020204" pitchFamily="34" charset="0"/>
              </a:rPr>
              <a:t> o </a:t>
            </a:r>
            <a:r>
              <a:rPr lang="en-US" cap="none" dirty="0" err="1" smtClean="0">
                <a:latin typeface="Arial Black" panose="020B0A04020102020204" pitchFamily="34" charset="0"/>
              </a:rPr>
              <a:t>ruído</a:t>
            </a:r>
            <a:endParaRPr lang="pt-PT" cap="none" dirty="0">
              <a:latin typeface="Arial Black" panose="020B0A04020102020204" pitchFamily="34" charset="0"/>
            </a:endParaRP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98728" y="2416719"/>
            <a:ext cx="15187273" cy="2635051"/>
          </a:xfrm>
          <a:prstGeom prst="rect">
            <a:avLst/>
          </a:prstGeom>
        </p:spPr>
      </p:pic>
      <p:pic>
        <p:nvPicPr>
          <p:cNvPr id="10" name="Imagem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0563" y="5119129"/>
            <a:ext cx="1981200" cy="1320800"/>
          </a:xfrm>
          <a:prstGeom prst="rect">
            <a:avLst/>
          </a:prstGeom>
        </p:spPr>
      </p:pic>
      <p:pic>
        <p:nvPicPr>
          <p:cNvPr id="11" name="Imagem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437" y="1837765"/>
            <a:ext cx="2406716" cy="1805037"/>
          </a:xfrm>
          <a:prstGeom prst="rect">
            <a:avLst/>
          </a:prstGeom>
        </p:spPr>
      </p:pic>
      <p:pic>
        <p:nvPicPr>
          <p:cNvPr id="12" name="Imagem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993" y="3608266"/>
            <a:ext cx="2423160" cy="1817370"/>
          </a:xfrm>
          <a:prstGeom prst="rect">
            <a:avLst/>
          </a:prstGeom>
        </p:spPr>
      </p:pic>
      <p:pic>
        <p:nvPicPr>
          <p:cNvPr id="13" name="Imagem 1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6895" y="5119129"/>
            <a:ext cx="1761067" cy="1320800"/>
          </a:xfrm>
          <a:prstGeom prst="rect">
            <a:avLst/>
          </a:prstGeom>
        </p:spPr>
      </p:pic>
      <p:pic>
        <p:nvPicPr>
          <p:cNvPr id="14" name="Imagem 1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7962" y="5119129"/>
            <a:ext cx="1756487" cy="1317365"/>
          </a:xfrm>
          <a:prstGeom prst="rect">
            <a:avLst/>
          </a:prstGeom>
        </p:spPr>
      </p:pic>
      <p:pic>
        <p:nvPicPr>
          <p:cNvPr id="15" name="Imagem 1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0387" y="0"/>
            <a:ext cx="1383906" cy="1383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5306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PT" dirty="0" smtClean="0">
                <a:solidFill>
                  <a:schemeClr val="accent1">
                    <a:lumMod val="50000"/>
                  </a:schemeClr>
                </a:solidFill>
              </a:rPr>
              <a:t>Resultados da atividade sobre o ruído</a:t>
            </a:r>
            <a:endParaRPr lang="pt-PT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0387" y="0"/>
            <a:ext cx="1383906" cy="1383906"/>
          </a:xfrm>
          <a:prstGeom prst="rect">
            <a:avLst/>
          </a:prstGeom>
        </p:spPr>
      </p:pic>
      <p:grpSp>
        <p:nvGrpSpPr>
          <p:cNvPr id="9" name="Grupo 8"/>
          <p:cNvGrpSpPr/>
          <p:nvPr/>
        </p:nvGrpSpPr>
        <p:grpSpPr>
          <a:xfrm>
            <a:off x="182880" y="1837765"/>
            <a:ext cx="11384280" cy="3252395"/>
            <a:chOff x="0" y="1837765"/>
            <a:chExt cx="11384280" cy="3252395"/>
          </a:xfrm>
        </p:grpSpPr>
        <p:pic>
          <p:nvPicPr>
            <p:cNvPr id="2050" name="Picture 2" descr="FolhaRegisto2_som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1837765"/>
              <a:ext cx="4231513" cy="32523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Imagem 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231513" y="1837765"/>
              <a:ext cx="4664074" cy="3252395"/>
            </a:xfrm>
            <a:prstGeom prst="rect">
              <a:avLst/>
            </a:prstGeom>
          </p:spPr>
        </p:pic>
        <p:pic>
          <p:nvPicPr>
            <p:cNvPr id="8" name="Imagem 7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895587" y="1837765"/>
              <a:ext cx="2488693" cy="324038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345141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PT" dirty="0" smtClean="0">
                <a:solidFill>
                  <a:schemeClr val="accent1">
                    <a:lumMod val="50000"/>
                  </a:schemeClr>
                </a:solidFill>
              </a:rPr>
              <a:t>Resultados da atividade sobre o ruído</a:t>
            </a:r>
            <a:endParaRPr lang="pt-PT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0387" y="0"/>
            <a:ext cx="1383906" cy="1383906"/>
          </a:xfrm>
          <a:prstGeom prst="rect">
            <a:avLst/>
          </a:prstGeom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3727" y="2521324"/>
            <a:ext cx="6376933" cy="26580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CaixaDeTexto 10"/>
          <p:cNvSpPr txBox="1"/>
          <p:nvPr/>
        </p:nvSpPr>
        <p:spPr>
          <a:xfrm>
            <a:off x="2711258" y="5862918"/>
            <a:ext cx="63459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dirty="0" smtClean="0"/>
              <a:t>Intervalos de nível sonoro em diferentes atividades e ambientes  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3307698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PT" dirty="0" smtClean="0">
                <a:solidFill>
                  <a:schemeClr val="accent1">
                    <a:lumMod val="50000"/>
                  </a:schemeClr>
                </a:solidFill>
              </a:rPr>
              <a:t>Conforto térmico</a:t>
            </a:r>
            <a:endParaRPr lang="pt-PT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0387" y="0"/>
            <a:ext cx="1383906" cy="1383906"/>
          </a:xfrm>
          <a:prstGeom prst="rect">
            <a:avLst/>
          </a:prstGeom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37190" y="1837765"/>
            <a:ext cx="7694103" cy="3708107"/>
          </a:xfrm>
          <a:prstGeom prst="rect">
            <a:avLst/>
          </a:prstGeom>
        </p:spPr>
      </p:pic>
      <p:sp>
        <p:nvSpPr>
          <p:cNvPr id="5" name="CaixaDeTexto 4"/>
          <p:cNvSpPr txBox="1"/>
          <p:nvPr/>
        </p:nvSpPr>
        <p:spPr>
          <a:xfrm>
            <a:off x="2683204" y="5862918"/>
            <a:ext cx="64020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dirty="0" smtClean="0"/>
              <a:t>Diagrama </a:t>
            </a:r>
            <a:r>
              <a:rPr lang="pt-PT" dirty="0"/>
              <a:t>de conforto humano da Organização Mundial de Saúde</a:t>
            </a:r>
          </a:p>
        </p:txBody>
      </p:sp>
    </p:spTree>
    <p:extLst>
      <p:ext uri="{BB962C8B-B14F-4D97-AF65-F5344CB8AC3E}">
        <p14:creationId xmlns:p14="http://schemas.microsoft.com/office/powerpoint/2010/main" val="398251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 smtClean="0"/>
              <a:t>Projeto eco-sensors4Health</a:t>
            </a:r>
            <a:endParaRPr lang="pt-PT" dirty="0"/>
          </a:p>
        </p:txBody>
      </p:sp>
      <p:sp>
        <p:nvSpPr>
          <p:cNvPr id="3" name="Marcador de Posição de Conteúdo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pt-PT" cap="none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Apoiar as escolas na conceção, implementação e monitorização de atividades didáticas para promoção da saúde ambiental nas escolas</a:t>
            </a:r>
          </a:p>
          <a:p>
            <a:r>
              <a:rPr lang="pt-PT" cap="none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Nessas atividades, as crianças usarão sensores para identificar problemas de saúde ambiental nas escolas e criarão soluções para esses problemas, tornando as escolas mais </a:t>
            </a:r>
            <a:r>
              <a:rPr lang="pt-PT" cap="none" dirty="0" err="1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eco-saudáveis</a:t>
            </a:r>
            <a:endParaRPr lang="pt-PT" cap="none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077646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vento Principal">
  <a:themeElements>
    <a:clrScheme name="Main Event">
      <a:dk1>
        <a:sysClr val="windowText" lastClr="000000"/>
      </a:dk1>
      <a:lt1>
        <a:sysClr val="window" lastClr="FFFFFF"/>
      </a:lt1>
      <a:dk2>
        <a:srgbClr val="424242"/>
      </a:dk2>
      <a:lt2>
        <a:srgbClr val="C8C8C8"/>
      </a:lt2>
      <a:accent1>
        <a:srgbClr val="B80E0F"/>
      </a:accent1>
      <a:accent2>
        <a:srgbClr val="A6987D"/>
      </a:accent2>
      <a:accent3>
        <a:srgbClr val="7F9A71"/>
      </a:accent3>
      <a:accent4>
        <a:srgbClr val="64969F"/>
      </a:accent4>
      <a:accent5>
        <a:srgbClr val="9B75B2"/>
      </a:accent5>
      <a:accent6>
        <a:srgbClr val="80737A"/>
      </a:accent6>
      <a:hlink>
        <a:srgbClr val="F21213"/>
      </a:hlink>
      <a:folHlink>
        <a:srgbClr val="B6A394"/>
      </a:folHlink>
    </a:clrScheme>
    <a:fontScheme name="Main Event">
      <a:maj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in Even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blipFill>
          <a:blip xmlns:r="http://schemas.openxmlformats.org/officeDocument/2006/relationships" r:embed="rId1">
            <a:duotone>
              <a:schemeClr val="phClr">
                <a:shade val="88000"/>
                <a:lumMod val="88000"/>
              </a:schemeClr>
              <a:schemeClr val="phClr"/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25400" dist="127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0"/>
        </a:gradFill>
        <a:blipFill>
          <a:blip xmlns:r="http://schemas.openxmlformats.org/officeDocument/2006/relationships" r:embed="rId2">
            <a:duotone>
              <a:schemeClr val="phClr">
                <a:shade val="48000"/>
                <a:satMod val="110000"/>
                <a:lumMod val="40000"/>
              </a:schemeClr>
              <a:schemeClr val="phClr">
                <a:tint val="90000"/>
                <a:lumMod val="10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in Event" id="{AC372BB4-D83D-411E-B849-B641926BA760}" vid="{F1EFBDE3-1A95-4E3D-81AD-1F53D65BEA0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Evento Principal</Template>
  <TotalTime>2005</TotalTime>
  <Words>410</Words>
  <Application>Microsoft Office PowerPoint</Application>
  <PresentationFormat>Ecrã Panorâmico</PresentationFormat>
  <Paragraphs>34</Paragraphs>
  <Slides>14</Slides>
  <Notes>0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14</vt:i4>
      </vt:variant>
    </vt:vector>
  </HeadingPairs>
  <TitlesOfParts>
    <vt:vector size="20" baseType="lpstr">
      <vt:lpstr>Arial</vt:lpstr>
      <vt:lpstr>Arial Black</vt:lpstr>
      <vt:lpstr>Calibri</vt:lpstr>
      <vt:lpstr>Impact</vt:lpstr>
      <vt:lpstr>Wingdings</vt:lpstr>
      <vt:lpstr>Evento Principal</vt:lpstr>
      <vt:lpstr>Projeto  eco-sensors4Health</vt:lpstr>
      <vt:lpstr>Objetivo central</vt:lpstr>
      <vt:lpstr>Problemas de saúde ambiental nas escolas</vt:lpstr>
      <vt:lpstr>Problemas de saúde ambiental nas escolas</vt:lpstr>
      <vt:lpstr>Sensores para explorar os Problemas de saúde ambiental nas escolas</vt:lpstr>
      <vt:lpstr>Sensores para explorar os Problemas de saúde ambiental nas escolas</vt:lpstr>
      <vt:lpstr>concentração de dióxido de carbono em escolas do 1º CEB</vt:lpstr>
      <vt:lpstr>Mapa colaborativo do ambiente exterior do Campus do IPL</vt:lpstr>
      <vt:lpstr>As plantas como sumidouros de dióxido de carbono</vt:lpstr>
      <vt:lpstr>ruído</vt:lpstr>
      <vt:lpstr>Resultados da atividade sobre o ruído</vt:lpstr>
      <vt:lpstr>Resultados da atividade sobre o ruído</vt:lpstr>
      <vt:lpstr>Conforto térmico</vt:lpstr>
      <vt:lpstr>Projeto eco-sensors4Health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Projeto  eco-sensors4Health</dc:title>
  <dc:creator>Maria João Silva</dc:creator>
  <cp:lastModifiedBy>Maria João Silva</cp:lastModifiedBy>
  <cp:revision>13</cp:revision>
  <dcterms:created xsi:type="dcterms:W3CDTF">2018-01-29T13:12:40Z</dcterms:created>
  <dcterms:modified xsi:type="dcterms:W3CDTF">2018-01-30T22:38:31Z</dcterms:modified>
</cp:coreProperties>
</file>