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3" r:id="rId1"/>
  </p:sldMasterIdLst>
  <p:notesMasterIdLst>
    <p:notesMasterId r:id="rId40"/>
  </p:notesMasterIdLst>
  <p:sldIdLst>
    <p:sldId id="256" r:id="rId2"/>
    <p:sldId id="257" r:id="rId3"/>
    <p:sldId id="274" r:id="rId4"/>
    <p:sldId id="259" r:id="rId5"/>
    <p:sldId id="260" r:id="rId6"/>
    <p:sldId id="261" r:id="rId7"/>
    <p:sldId id="262" r:id="rId8"/>
    <p:sldId id="282" r:id="rId9"/>
    <p:sldId id="289" r:id="rId10"/>
    <p:sldId id="301" r:id="rId11"/>
    <p:sldId id="305" r:id="rId12"/>
    <p:sldId id="283" r:id="rId13"/>
    <p:sldId id="284" r:id="rId14"/>
    <p:sldId id="285" r:id="rId15"/>
    <p:sldId id="286" r:id="rId16"/>
    <p:sldId id="287" r:id="rId17"/>
    <p:sldId id="270" r:id="rId18"/>
    <p:sldId id="316" r:id="rId19"/>
    <p:sldId id="317" r:id="rId20"/>
    <p:sldId id="318" r:id="rId21"/>
    <p:sldId id="319" r:id="rId22"/>
    <p:sldId id="311" r:id="rId23"/>
    <p:sldId id="312" r:id="rId24"/>
    <p:sldId id="263" r:id="rId25"/>
    <p:sldId id="280" r:id="rId26"/>
    <p:sldId id="269" r:id="rId27"/>
    <p:sldId id="279" r:id="rId28"/>
    <p:sldId id="275" r:id="rId29"/>
    <p:sldId id="268" r:id="rId30"/>
    <p:sldId id="272" r:id="rId31"/>
    <p:sldId id="314" r:id="rId32"/>
    <p:sldId id="315" r:id="rId33"/>
    <p:sldId id="266" r:id="rId34"/>
    <p:sldId id="278" r:id="rId35"/>
    <p:sldId id="273" r:id="rId36"/>
    <p:sldId id="258" r:id="rId37"/>
    <p:sldId id="281" r:id="rId38"/>
    <p:sldId id="300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535" autoAdjust="0"/>
  </p:normalViewPr>
  <p:slideViewPr>
    <p:cSldViewPr snapToGrid="0">
      <p:cViewPr varScale="1">
        <p:scale>
          <a:sx n="61" d="100"/>
          <a:sy n="61" d="100"/>
        </p:scale>
        <p:origin x="3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E6A50-B0A2-42CC-A249-48C0F9E56F02}" type="datetimeFigureOut">
              <a:rPr lang="pt-PT" smtClean="0"/>
              <a:pPr/>
              <a:t>18/04/2018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B3134-A299-4AAA-9950-D63CF0FFD96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433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184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428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950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9390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2889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pPr/>
              <a:t>37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69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F7F47CF-67C9-420C-80A5-E2069FF0C2DF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3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10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483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3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4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22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4/18/2018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4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1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41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63084" y="1905000"/>
            <a:ext cx="10720917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6442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9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Projeto </a:t>
            </a:r>
            <a:br>
              <a:rPr lang="pt-PT" dirty="0" smtClean="0"/>
            </a:br>
            <a:r>
              <a:rPr lang="pt-PT" dirty="0" smtClean="0"/>
              <a:t>eco-sensors4Health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1420000">
            <a:off x="494801" y="5366331"/>
            <a:ext cx="11493161" cy="550333"/>
          </a:xfrm>
        </p:spPr>
        <p:txBody>
          <a:bodyPr>
            <a:normAutofit fontScale="92500"/>
          </a:bodyPr>
          <a:lstStyle/>
          <a:p>
            <a:r>
              <a:rPr lang="pt-PT" sz="2200" cap="none" dirty="0" err="1" smtClean="0"/>
              <a:t>Eco-sensores</a:t>
            </a:r>
            <a:r>
              <a:rPr lang="pt-PT" sz="2200" cap="none" dirty="0" smtClean="0"/>
              <a:t> na Promoção da Saúde: Apoiar As Crianças na Criação de Escolas </a:t>
            </a:r>
            <a:r>
              <a:rPr lang="pt-PT" sz="2200" cap="none" dirty="0" err="1" smtClean="0"/>
              <a:t>Eco-saudáveis</a:t>
            </a:r>
            <a:endParaRPr lang="pt-PT" sz="2200" cap="none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5" y="6022428"/>
            <a:ext cx="11236770" cy="49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Objetivo central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Apoiar as escolas na conceção, implementação e monitorização de atividades didáticas para promoção da saúde ambiental nas escolas</a:t>
            </a: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Nessas atividades, as crianças usarão sensores para identificar problemas de saúde ambiental nas escolas e criarão soluções para esses problemas, tornando as escolas mais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eco-saudáveis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sensores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738648"/>
            <a:ext cx="10394707" cy="45411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sensores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eletrónicos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são dispositivos que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detetam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 quantidade física no ambiente e a transformam num sinal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elétrico. </a:t>
            </a:r>
            <a:endParaRPr lang="pt-PT" altLang="pt-PT" sz="2600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Atualmente,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sensores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eletrónicos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estão cada vez mais pequenos e mais baratos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PT" altLang="pt-PT" sz="2600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Encontram-se, muitas vezes, associados a hardware e software que tornam possível a apresentação dos valores medidos em dispositivos portáteis, como os computadores portáteis e os </a:t>
            </a:r>
            <a:r>
              <a:rPr lang="pt-PT" altLang="pt-PT" sz="2600" cap="none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netbooks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pt-PT" altLang="pt-PT" dirty="0">
              <a:solidFill>
                <a:srgbClr val="003366"/>
              </a:solidFill>
              <a:latin typeface="Times-Roman" charset="0"/>
            </a:endParaRPr>
          </a:p>
          <a:p>
            <a:pPr marL="0" indent="0">
              <a:buNone/>
            </a:pP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Harsányi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G.,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Bojta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P., Gordon, P.,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Lepsényi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I.,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Ballun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G. </a:t>
            </a:r>
            <a:r>
              <a:rPr lang="pt-PT" altLang="pt-PT" dirty="0" err="1" smtClean="0">
                <a:solidFill>
                  <a:schemeClr val="accent1">
                    <a:lumMod val="75000"/>
                  </a:schemeClr>
                </a:solidFill>
              </a:rPr>
              <a:t>SensEdu</a:t>
            </a:r>
            <a:r>
              <a:rPr lang="pt-PT" altLang="pt-PT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An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internet-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short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course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sensorics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. ETT, Budapest </a:t>
            </a:r>
            <a:r>
              <a:rPr lang="pt-PT" altLang="pt-PT" cap="none" dirty="0" err="1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niversity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. http://www.sensedu.com/</a:t>
            </a:r>
            <a:endParaRPr lang="pt-PT" altLang="pt-PT" cap="none" dirty="0">
              <a:solidFill>
                <a:schemeClr val="accent1">
                  <a:lumMod val="75000"/>
                </a:schemeClr>
              </a:solidFill>
              <a:latin typeface="Times-Roman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Quais serão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5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7976" y="2160495"/>
            <a:ext cx="10394707" cy="376965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entre os problemas de saúde ambiental identificados no Plano Nacional de Saúde Escolar, podem realçar-se: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ar interior e exterior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má qualidade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ar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interior, associada à sobrelotação da sala de aula, repercute-se na saúde, na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 e nas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aprendizagens;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ruído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prejudica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concentração,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cria dificuldades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comunicação, causa perturbações do sono, transtornos cognitivos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deficiências auditivas;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calor e o frio em excesso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têm sido também apontados como fatores de risco para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saúde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o bem-estar, conduzindo à dificuldade de concentração e à diminuição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desempenho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escolar.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785847" y="6185647"/>
            <a:ext cx="19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von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Amann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49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sensores poderão as crianças utilizar para identificar, caracterizar e monitorizar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Som;</a:t>
            </a:r>
          </a:p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Dióxido de Carbono;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temperatura e humidade.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7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mtClean="0"/>
              <a:t>Programa </a:t>
            </a:r>
            <a:r>
              <a:rPr lang="pt-PT"/>
              <a:t>1ºCEB (Ciências Naturais)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21224"/>
            <a:ext cx="10394707" cy="498885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1 – À DESCOBERTA DE SI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MESMO, 2º ano: 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SEU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CORPO - Os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órgãos dos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sentidos: distinguir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sons, cheiros e cores do ambiente que o cerca (vozes,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ruídos 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máquinas, cores e cheiros de flores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…); 3º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ano: Reconhecer situações agradáveis e desagradáveis e diferentes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possibilidades de </a:t>
            </a:r>
            <a:r>
              <a:rPr lang="pt-PT" cap="none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reacção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(calor, frio, fome, conforto, dor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…).</a:t>
            </a: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— À DESCOBERTA DO AMBIENTE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4º ano: 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AMBIENTE - Reconhecer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algumas formas de poluição sonora (fábricas, automóveis, motos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…): identificar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alguns efeitos prejudiciais do ruído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5 — À DESCOBERTA DOS MATERIAIS 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OBJECTOS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1º ano: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 EXPERIÊNCIAS COM O SOM; 2º ano: REALIZAR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EXPERIÊNCIAS COM O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AR; 3º ano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MANUSEAR OBJECTOS EM SITUAÇÕES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CONCRETAS (tesoura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martelo, sacho, serrote, máquina fotográfica e de escrever,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gravador,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retroprojector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cap="none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diapositivos, lupa, bússola, microscópio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…)</a:t>
            </a: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curricular e programas do 1o ciclo do ensino básico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Educação.</a:t>
            </a: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Programa 2ºCEB (Ciências Naturais)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26250" t="18715" r="24821" b="28243"/>
          <a:stretch/>
        </p:blipFill>
        <p:spPr>
          <a:xfrm>
            <a:off x="2315860" y="1789176"/>
            <a:ext cx="7566375" cy="461162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778022" y="6216134"/>
            <a:ext cx="2208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(Bonito </a:t>
            </a:r>
            <a:r>
              <a:rPr lang="pt-PT" dirty="0" err="1"/>
              <a:t>et</a:t>
            </a:r>
            <a:r>
              <a:rPr lang="pt-PT" dirty="0"/>
              <a:t> al., 2013)</a:t>
            </a:r>
          </a:p>
        </p:txBody>
      </p:sp>
    </p:spTree>
    <p:extLst>
      <p:ext uri="{BB962C8B-B14F-4D97-AF65-F5344CB8AC3E}">
        <p14:creationId xmlns:p14="http://schemas.microsoft.com/office/powerpoint/2010/main" val="192620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Programa 1ºCEB (MATEMÁTICA) - som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21224"/>
            <a:ext cx="10394707" cy="488452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E OPERAÇÕES – 3.º ano: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REPRESENTAÇÃO DECIMAL DE NÚMEROS RACIONAIS NÃO NEGATIVOS  -  representação e comparação de números; subtração.</a:t>
            </a:r>
            <a:r>
              <a:rPr lang="pt-PT" sz="2900" b="1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GEOMETRIA E MEDIDA -  3.º ano: LOCALIZAÇÃO E ORIENTAÇÃO NO ESPAÇO - Coordenadas em grelhas quadriculadas ; TEMPO – segundos (relação com outras unidades). 	</a:t>
            </a:r>
          </a:p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2.º ano: REPRESENTAÇÃO E TRATAMENTO DE DADOS  - tabelas de frequências absolutas, gráficos de pontos, de barras e pictogramas em diferentes escalas;  esquemas de contagem ; 3.º ano: REPRESENTAÇÃO E TRATAMENTO DE DADOS  - mínimo, máximo e amplitude; problemas envolvendo análise e organização de dados, frequência absoluta, moda e amplitude.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Programa 2ºCEB (MATEMÁTICA) - som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21224"/>
            <a:ext cx="10394707" cy="488452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E OPERAÇÕES – 5.º ano: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RACIONAIS NÃO NEGATIVOS  -  representação e comparação de números; operações.</a:t>
            </a:r>
            <a:endParaRPr lang="pt-PT" sz="2900" b="1" dirty="0" smtClean="0"/>
          </a:p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5.º ano: GRÁFICOS CARTESIANOS;  REPRESENTAÇÃO E TRATAMENTO DE DADOS  - </a:t>
            </a:r>
            <a:r>
              <a:rPr lang="pt-PT" sz="3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Tabelas de frequências absolutas e relativas;  gráficos de barras e de linhas;  média aritmética;  problemas envolvendo a média e a moda; problemas envolvendo dados em tabelas e gráficos;  6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.º ano: REPRESENTAÇÃO E TRATAMENTO DE DADOS  -  v</a:t>
            </a:r>
            <a:r>
              <a:rPr lang="pt-PT" sz="31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ariáveis quantitativas e qualitativas; análise de conjuntos de dados a partir da média, moda e amplitude;  problemas envolvendo dados representados de diferentes formas. 	</a:t>
            </a: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Ruído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(Ciência Viva, </a:t>
            </a:r>
            <a:r>
              <a:rPr lang="pt-PT" dirty="0" err="1"/>
              <a:t>Pav</a:t>
            </a:r>
            <a:r>
              <a:rPr lang="pt-PT" dirty="0"/>
              <a:t>. Do conhecimento)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851597" y="2048785"/>
            <a:ext cx="7666892" cy="468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cap="none" dirty="0" err="1" smtClean="0">
                <a:latin typeface="Arial Black" panose="020B0A04020102020204" pitchFamily="34" charset="0"/>
              </a:rPr>
              <a:t>Atividade</a:t>
            </a:r>
            <a:r>
              <a:rPr lang="en-US" cap="none" dirty="0" smtClean="0">
                <a:latin typeface="Arial Black" panose="020B0A04020102020204" pitchFamily="34" charset="0"/>
              </a:rPr>
              <a:t> </a:t>
            </a:r>
            <a:r>
              <a:rPr lang="en-US" cap="none" dirty="0" err="1" smtClean="0">
                <a:latin typeface="Arial Black" panose="020B0A04020102020204" pitchFamily="34" charset="0"/>
              </a:rPr>
              <a:t>sobre</a:t>
            </a:r>
            <a:r>
              <a:rPr lang="en-US" cap="none" dirty="0" smtClean="0">
                <a:latin typeface="Arial Black" panose="020B0A04020102020204" pitchFamily="34" charset="0"/>
              </a:rPr>
              <a:t> o </a:t>
            </a:r>
            <a:r>
              <a:rPr lang="en-US" cap="none" dirty="0" err="1" smtClean="0">
                <a:latin typeface="Arial Black" panose="020B0A04020102020204" pitchFamily="34" charset="0"/>
              </a:rPr>
              <a:t>ruído</a:t>
            </a:r>
            <a:endParaRPr lang="pt-PT" cap="none" dirty="0">
              <a:latin typeface="Arial Black" panose="020B0A040201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563" y="5330149"/>
            <a:ext cx="1981200" cy="13208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7" y="2048785"/>
            <a:ext cx="2406716" cy="180503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3" y="3819286"/>
            <a:ext cx="2423160" cy="181737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95" y="5330149"/>
            <a:ext cx="1761067" cy="13208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962" y="5330149"/>
            <a:ext cx="1756487" cy="131736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163" y="307181"/>
            <a:ext cx="1383906" cy="1383906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962098"/>
              </p:ext>
            </p:extLst>
          </p:nvPr>
        </p:nvGraphicFramePr>
        <p:xfrm>
          <a:off x="3799491" y="2517569"/>
          <a:ext cx="6718998" cy="2685051"/>
        </p:xfrm>
        <a:graphic>
          <a:graphicData uri="http://schemas.openxmlformats.org/drawingml/2006/table">
            <a:tbl>
              <a:tblPr firstRow="1" firstCol="1" bandRow="1"/>
              <a:tblGrid>
                <a:gridCol w="2239666"/>
                <a:gridCol w="2239666"/>
                <a:gridCol w="2239666"/>
              </a:tblGrid>
              <a:tr h="452280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pt-PT" sz="1600" b="1" spc="-5" smtClean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1ª sessão</a:t>
                      </a:r>
                      <a:endParaRPr lang="pt-PT" sz="1600" spc="-5"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82880" algn="just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kumimoji="0" lang="pt-PT" sz="1600" b="1" i="0" u="none" strike="noStrike" kern="1200" cap="none" spc="-5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2ª sessão</a:t>
                      </a:r>
                      <a:endParaRPr kumimoji="0" lang="pt-PT" sz="1600" b="0" i="0" u="none" strike="noStrike" kern="1200" cap="none" spc="-5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82880" algn="just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kumimoji="0" lang="pt-PT" sz="1600" b="1" i="0" u="none" strike="noStrike" kern="1200" cap="none" spc="-5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3ª sessão</a:t>
                      </a:r>
                      <a:endParaRPr kumimoji="0" lang="pt-PT" sz="1600" b="0" i="0" u="none" strike="noStrike" kern="1200" cap="none" spc="-5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0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pt-PT" sz="1400" spc="-5" smtClean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O que é o som?</a:t>
                      </a:r>
                      <a:endParaRPr lang="pt-PT" sz="1400" spc="-5"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spc="-5" smtClean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Medindo e registando</a:t>
                      </a:r>
                      <a:endParaRPr lang="pt-PT" sz="1600" spc="-5"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2880" algn="just" defTabSz="914400" rtl="0" eaLnBrk="1" latinLnBrk="0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kern="1200" spc="-5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Análise de dados</a:t>
                      </a:r>
                      <a:endParaRPr lang="pt-PT" sz="1600" kern="1200" spc="-5">
                        <a:solidFill>
                          <a:schemeClr val="tx1"/>
                        </a:solidFill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97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smtClean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O que é necessário para existir som?</a:t>
                      </a:r>
                      <a:endParaRPr lang="pt-PT" sz="1400" spc="-5"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2880" algn="just" defTabSz="914400" rtl="0" eaLnBrk="1" latinLnBrk="0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kern="1200" spc="-5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Interpretação dos dados</a:t>
                      </a:r>
                      <a:endParaRPr lang="pt-PT" sz="1600" kern="1200" spc="-5">
                        <a:solidFill>
                          <a:schemeClr val="tx1"/>
                        </a:solidFill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550">
                <a:tc rowSpan="2"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400" spc="-5" smtClean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Que sons produzimos? Medindo e registando</a:t>
                      </a:r>
                      <a:endParaRPr lang="pt-PT" sz="1400" spc="-5"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82880" algn="just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kern="1200" spc="-5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Propagação do som</a:t>
                      </a:r>
                      <a:endParaRPr lang="pt-PT" sz="1600" kern="1200" spc="-5">
                        <a:solidFill>
                          <a:schemeClr val="tx1"/>
                        </a:solidFill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2880" algn="just" defTabSz="914400" rtl="0" eaLnBrk="1" latinLnBrk="0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kern="1200" spc="-5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Conclusões</a:t>
                      </a:r>
                      <a:endParaRPr lang="pt-PT" sz="1600" kern="1200" spc="-5">
                        <a:solidFill>
                          <a:schemeClr val="tx1"/>
                        </a:solidFill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444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2880" algn="just" defTabSz="914400" rtl="0" eaLnBrk="1" latinLnBrk="0" hangingPunct="1">
                        <a:lnSpc>
                          <a:spcPct val="95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600" kern="1200" spc="-5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Vídeo</a:t>
                      </a:r>
                      <a:r>
                        <a:rPr lang="en-US" sz="1600" kern="1200" spc="-5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em conclusão</a:t>
                      </a:r>
                      <a:endParaRPr lang="pt-PT" sz="1600" kern="1200" spc="-5">
                        <a:solidFill>
                          <a:schemeClr val="tx1"/>
                        </a:solidFill>
                        <a:effectLst/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8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034" y="231941"/>
            <a:ext cx="9672034" cy="1151965"/>
          </a:xfrm>
        </p:spPr>
        <p:txBody>
          <a:bodyPr>
            <a:normAutofit fontScale="90000"/>
          </a:bodyPr>
          <a:lstStyle/>
          <a:p>
            <a:r>
              <a:rPr lang="pt-PT" sz="4900" dirty="0"/>
              <a:t>Resultados da atividade sobre o </a:t>
            </a:r>
            <a:r>
              <a:rPr lang="pt-PT" sz="4900" dirty="0" smtClean="0"/>
              <a:t>ruído</a:t>
            </a:r>
            <a:br>
              <a:rPr lang="pt-PT" sz="4900" dirty="0" smtClean="0"/>
            </a:br>
            <a:r>
              <a:rPr lang="pt-PT" sz="4800" dirty="0"/>
              <a:t>(Ciência Viva, </a:t>
            </a:r>
            <a:r>
              <a:rPr lang="pt-PT" sz="4800" dirty="0" err="1"/>
              <a:t>Pav</a:t>
            </a:r>
            <a:r>
              <a:rPr lang="pt-PT" sz="4800" dirty="0"/>
              <a:t>. Do conhecimento)</a:t>
            </a:r>
            <a:endParaRPr lang="pt-PT" sz="49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182880" y="1837765"/>
            <a:ext cx="11384280" cy="3252395"/>
            <a:chOff x="0" y="1837765"/>
            <a:chExt cx="11384280" cy="3252395"/>
          </a:xfrm>
        </p:grpSpPr>
        <p:pic>
          <p:nvPicPr>
            <p:cNvPr id="2050" name="Picture 2" descr="FolhaRegisto2_so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7765"/>
              <a:ext cx="4231513" cy="3252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1513" y="1837765"/>
              <a:ext cx="4664074" cy="3252395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95587" y="1837765"/>
              <a:ext cx="2488693" cy="3240380"/>
            </a:xfrm>
            <a:prstGeom prst="rect">
              <a:avLst/>
            </a:prstGeom>
          </p:spPr>
        </p:pic>
      </p:grpSp>
      <p:sp>
        <p:nvSpPr>
          <p:cNvPr id="10" name="Retângulo 9"/>
          <p:cNvSpPr/>
          <p:nvPr/>
        </p:nvSpPr>
        <p:spPr>
          <a:xfrm>
            <a:off x="3439068" y="6303330"/>
            <a:ext cx="3849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(Souza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2017)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448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711258" y="5862918"/>
            <a:ext cx="634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Intervalos de nível sonoro em diferentes atividades e ambientes  </a:t>
            </a:r>
            <a:endParaRPr lang="pt-PT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37883" y="231941"/>
            <a:ext cx="9491730" cy="1151965"/>
          </a:xfrm>
        </p:spPr>
        <p:txBody>
          <a:bodyPr>
            <a:normAutofit fontScale="90000"/>
          </a:bodyPr>
          <a:lstStyle/>
          <a:p>
            <a:r>
              <a:rPr lang="pt-PT" sz="4900" dirty="0"/>
              <a:t>Resultados da atividade sobre o </a:t>
            </a:r>
            <a:r>
              <a:rPr lang="pt-PT" sz="4900" dirty="0" smtClean="0"/>
              <a:t>ruído</a:t>
            </a:r>
            <a:br>
              <a:rPr lang="pt-PT" sz="4900" dirty="0" smtClean="0"/>
            </a:br>
            <a:r>
              <a:rPr lang="pt-PT" sz="4800" dirty="0"/>
              <a:t>(Ciência Viva, </a:t>
            </a:r>
            <a:r>
              <a:rPr lang="pt-PT" sz="4800" dirty="0" err="1"/>
              <a:t>Pav</a:t>
            </a:r>
            <a:r>
              <a:rPr lang="pt-PT" sz="4800" dirty="0"/>
              <a:t>. Do conhecimento)</a:t>
            </a:r>
            <a:endParaRPr lang="pt-PT" sz="4900" dirty="0"/>
          </a:p>
        </p:txBody>
      </p:sp>
      <p:sp>
        <p:nvSpPr>
          <p:cNvPr id="2" name="Retângulo 1"/>
          <p:cNvSpPr/>
          <p:nvPr/>
        </p:nvSpPr>
        <p:spPr>
          <a:xfrm>
            <a:off x="3258765" y="6316777"/>
            <a:ext cx="3849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(Souza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2017) </a:t>
            </a:r>
            <a:endParaRPr lang="pt-PT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70640"/>
              </p:ext>
            </p:extLst>
          </p:nvPr>
        </p:nvGraphicFramePr>
        <p:xfrm>
          <a:off x="1606331" y="2133551"/>
          <a:ext cx="8323281" cy="2674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4427"/>
                <a:gridCol w="2774427"/>
                <a:gridCol w="2774427"/>
              </a:tblGrid>
              <a:tr h="440721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Sala de aula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Jardim</a:t>
                      </a:r>
                      <a:endParaRPr lang="pt-PT"/>
                    </a:p>
                  </a:txBody>
                  <a:tcPr/>
                </a:tc>
              </a:tr>
              <a:tr h="446842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Valor</a:t>
                      </a:r>
                      <a:r>
                        <a:rPr lang="pt-PT" baseline="0" smtClean="0"/>
                        <a:t> (dB(C))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Ambiente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mtClean="0"/>
                        <a:t>Valor</a:t>
                      </a:r>
                      <a:r>
                        <a:rPr lang="pt-PT" baseline="0" smtClean="0"/>
                        <a:t> (dB(C))</a:t>
                      </a:r>
                      <a:endParaRPr lang="pt-PT" smtClean="0"/>
                    </a:p>
                  </a:txBody>
                  <a:tcPr/>
                </a:tc>
              </a:tr>
              <a:tr h="446842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36-42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Silêncio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50-61</a:t>
                      </a:r>
                      <a:endParaRPr lang="pt-PT"/>
                    </a:p>
                  </a:txBody>
                  <a:tcPr/>
                </a:tc>
              </a:tr>
              <a:tr h="446842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82-88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Bater palmas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70-88</a:t>
                      </a:r>
                      <a:endParaRPr lang="pt-PT"/>
                    </a:p>
                  </a:txBody>
                  <a:tcPr/>
                </a:tc>
              </a:tr>
              <a:tr h="446842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72-80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Trabalho de grupo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70-79</a:t>
                      </a:r>
                      <a:endParaRPr lang="pt-PT"/>
                    </a:p>
                  </a:txBody>
                  <a:tcPr/>
                </a:tc>
              </a:tr>
              <a:tr h="446842"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82-91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Cantar</a:t>
                      </a:r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mtClean="0"/>
                        <a:t>80-82</a:t>
                      </a:r>
                      <a:endParaRPr lang="pt-P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56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2158" y="74639"/>
            <a:ext cx="9772456" cy="1151965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Método de uso do sensor de som na </a:t>
            </a:r>
            <a:r>
              <a:rPr lang="pt-PT" dirty="0" err="1" smtClean="0"/>
              <a:t>ESEl</a:t>
            </a:r>
            <a:r>
              <a:rPr lang="pt-PT" sz="5300" cap="none" dirty="0" err="1" smtClean="0"/>
              <a:t>x</a:t>
            </a:r>
            <a:endParaRPr lang="pt-PT" sz="5300" cap="none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2932" y="1226603"/>
            <a:ext cx="10872143" cy="425979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atividade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integrou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duas aulas.</a:t>
            </a:r>
          </a:p>
          <a:p>
            <a:pPr lvl="1"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primeira aula, as alunas familiarizaram-se com a grandeza/variável ambiental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medida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o sensor, definiram as condições de uso do sensor, recolheram e registaram os dados, partilhando os mesmos na plataforma colaborativa. </a:t>
            </a:r>
          </a:p>
          <a:p>
            <a:pPr lvl="1"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segunda aula, realizaram-se as tarefas de organização e tratamento de dados, analisando e dando significado aos dados recolhidos, desenvolvendo simultaneamente o sentido de número e a aprendizagem de representações múltiplas associados à medição e estimação de grandezas ambientais e corporais.  Foram construídas, analisadas e interpretadas representações múltiplas dos dados adquiridos com os sensores.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Imagem 5" descr="Logo_Eco_Sensors_4Health_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350" y="0"/>
            <a:ext cx="1700650" cy="17006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943251" y="6380526"/>
            <a:ext cx="616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744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711258" y="5862918"/>
            <a:ext cx="634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Intervalos de nível sonoro em diferentes atividades e ambientes  </a:t>
            </a:r>
            <a:endParaRPr lang="pt-PT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37883" y="231941"/>
            <a:ext cx="9491730" cy="1151965"/>
          </a:xfrm>
        </p:spPr>
        <p:txBody>
          <a:bodyPr>
            <a:normAutofit fontScale="90000"/>
          </a:bodyPr>
          <a:lstStyle/>
          <a:p>
            <a:r>
              <a:rPr lang="pt-PT" sz="4900" dirty="0"/>
              <a:t>Resultados da atividade sobre o </a:t>
            </a:r>
            <a:r>
              <a:rPr lang="pt-PT" sz="4900" dirty="0" smtClean="0"/>
              <a:t>ruído</a:t>
            </a:r>
            <a:br>
              <a:rPr lang="pt-PT" sz="4900" dirty="0" smtClean="0"/>
            </a:br>
            <a:r>
              <a:rPr lang="pt-PT" sz="4800" dirty="0" smtClean="0"/>
              <a:t>(</a:t>
            </a:r>
            <a:r>
              <a:rPr lang="pt-PT" sz="4800" dirty="0" err="1" smtClean="0"/>
              <a:t>ESEL</a:t>
            </a:r>
            <a:r>
              <a:rPr lang="pt-PT" sz="4800" cap="none" dirty="0" err="1" smtClean="0"/>
              <a:t>x</a:t>
            </a:r>
            <a:r>
              <a:rPr lang="pt-PT" sz="4800" dirty="0" smtClean="0"/>
              <a:t>)</a:t>
            </a:r>
            <a:endParaRPr lang="pt-PT" sz="49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82" y="1900888"/>
            <a:ext cx="5469465" cy="281278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870" y="1900888"/>
            <a:ext cx="5033757" cy="281278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3172614" y="6393973"/>
            <a:ext cx="616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104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mtClean="0"/>
              <a:t>Programa </a:t>
            </a:r>
            <a:r>
              <a:rPr lang="pt-PT"/>
              <a:t>1ºCEB (Ciências Naturais)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2356338"/>
            <a:ext cx="10394707" cy="388309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1 – À DESCOBERTA DE SI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MESMO, 3º ano: 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SAÚDE DO SEU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CORPO - Reconhecer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importância do ar puro e do sol para 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saúde;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3 — À DESCOBERTA DO AMBIENTE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4º ano: A QUALIDADE DO AMBIENTE - A qualidade do ar, reconhecer os efeitos da poluição atmosférica (efeito de estufa, a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rarefacção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ozono, chuvas ácidas…); reconhecer a importância das florestas para a qualidade do ar.</a:t>
            </a: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5 — À DESCOBERTA DOS MATERIAIS E OBJECTOS, 2º ano: REALIZAR EXPERIÊNCIAS COM O AR</a:t>
            </a: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</a:t>
            </a:r>
            <a:r>
              <a:rPr lang="pt-PT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curricular e programas do 1o ciclo do ensino </a:t>
            </a:r>
            <a:r>
              <a:rPr lang="pt-PT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básico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Educação.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Programa 2ºCEB (Ciências Naturais)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5º ano</a:t>
            </a:r>
          </a:p>
          <a:p>
            <a:pPr marL="0" indent="0">
              <a:buNone/>
            </a:pP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Subdomínio - A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importância do ar para os seres vivos </a:t>
            </a:r>
          </a:p>
          <a:p>
            <a:pPr marL="0" indent="0">
              <a:buNone/>
            </a:pPr>
            <a:endParaRPr lang="pt-PT" sz="5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1" indent="0">
              <a:buNone/>
            </a:pP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 a importância da atmosfera para os seres 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vivos</a:t>
            </a:r>
          </a:p>
          <a:p>
            <a:pPr marL="273050" lvl="1" indent="0">
              <a:buNone/>
            </a:pPr>
            <a:endParaRPr lang="pt-PT" sz="5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propriedades do ar e de alguns dos seus constituintes, com base em atividades práticas. </a:t>
            </a: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Nomear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principais gases constituintes do ar. </a:t>
            </a: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Referir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três atividades antrópicas que contribuem para a poluição do ar. </a:t>
            </a: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Determinar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evolução da qualidade do ar, incluindo o Índice de Qualidade do Ar, com base em dados da Agência Portuguesa do Ambiente. </a:t>
            </a: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Sugerir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cinco medidas que contribuem para a preservação de um índice elevado de qualidade do ar.</a:t>
            </a:r>
          </a:p>
        </p:txBody>
      </p:sp>
    </p:spTree>
    <p:extLst>
      <p:ext uri="{BB962C8B-B14F-4D97-AF65-F5344CB8AC3E}">
        <p14:creationId xmlns:p14="http://schemas.microsoft.com/office/powerpoint/2010/main" val="40310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Programa 2ºCEB (Ciências Naturais)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359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º ano</a:t>
            </a:r>
          </a:p>
          <a:p>
            <a:pPr marL="0" indent="0">
              <a:buNone/>
            </a:pP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Subdomínio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Trocas nutricionais entre o organismo e o meio: nos animais</a:t>
            </a:r>
          </a:p>
          <a:p>
            <a:pPr marL="0" indent="0">
              <a:buNone/>
            </a:pPr>
            <a:endParaRPr lang="pt-PT" sz="500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1" indent="0">
              <a:buNone/>
            </a:pP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relação existente entre a respiração externa e a respiração 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celular</a:t>
            </a:r>
          </a:p>
          <a:p>
            <a:pPr marL="273050" lvl="1" indent="0">
              <a:buNone/>
            </a:pPr>
            <a:endParaRPr lang="pt-PT" sz="5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composição do ar inspirado com a do ar expirado, com base em 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documentos diversificados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em atividades práticas laboratoriais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1" indent="0">
              <a:buNone/>
            </a:pPr>
            <a:endParaRPr lang="pt-PT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endParaRPr lang="pt-PT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98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Programa 2ºCEB (Ciências Naturais)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359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º ano</a:t>
            </a:r>
          </a:p>
          <a:p>
            <a:pPr marL="0" lvl="1" indent="0">
              <a:buNone/>
            </a:pPr>
            <a:endParaRPr lang="pt-PT" sz="5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pt-PT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Subdomínio </a:t>
            </a:r>
            <a:r>
              <a:rPr lang="pt-PT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Trocas nutricionais entre o organismo e o meio: </a:t>
            </a:r>
            <a:r>
              <a:rPr lang="pt-PT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 plantas</a:t>
            </a:r>
          </a:p>
          <a:p>
            <a:pPr marL="0" lvl="1" indent="0">
              <a:buNone/>
            </a:pPr>
            <a:endParaRPr lang="pt-PT" sz="5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1" indent="0">
              <a:buNone/>
            </a:pP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 a importância da fotossíntese na obtenção de alimento pelas plantas</a:t>
            </a:r>
          </a:p>
          <a:p>
            <a:pPr marL="560070" lvl="2" indent="-285750"/>
            <a:endParaRPr lang="pt-PT" sz="5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0070" lvl="2" indent="-285750"/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Indicar fatores que influenciam o processo fotossintético, com base em atividades práticas laboratoriais.</a:t>
            </a:r>
          </a:p>
          <a:p>
            <a:pPr marL="560070" lvl="2" indent="-285750"/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Relacionar os produtos da fotossíntese com a respiração celular das plantas.</a:t>
            </a:r>
          </a:p>
          <a:p>
            <a:pPr marL="0" lvl="1" indent="0">
              <a:buNone/>
            </a:pPr>
            <a:endParaRPr lang="pt-PT" sz="5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endParaRPr lang="pt-PT" sz="5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endParaRPr lang="pt-PT" sz="5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1" indent="0">
              <a:buNone/>
            </a:pP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 a importância das plantas como fonte de nutrientes, de matéria-prima e de 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renovação</a:t>
            </a:r>
          </a:p>
          <a:p>
            <a:pPr marL="0" lvl="1" indent="0">
              <a:buNone/>
            </a:pPr>
            <a:endParaRPr lang="pt-PT" sz="500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0070" lvl="2" indent="-285750"/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Relacionar as trocas gasosas ocorridas nas plantas com a renovação do ar atmosférico. </a:t>
            </a:r>
          </a:p>
          <a:p>
            <a:pPr marL="560070" lvl="2" indent="-285750"/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Descrever o modo como a desflorestação e os incêndios alteram o Índice de Qualidade do Ar. </a:t>
            </a:r>
          </a:p>
          <a:p>
            <a:pPr marL="560070" lvl="2" indent="-285750"/>
            <a:endParaRPr lang="pt-PT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1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Programa 2ºCEB (Ciências Naturais)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359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º ano</a:t>
            </a:r>
          </a:p>
          <a:p>
            <a:pPr marL="0" lvl="1" indent="0">
              <a:buNone/>
            </a:pPr>
            <a:endParaRPr lang="pt-PT" sz="5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pt-PT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Subdomínio </a:t>
            </a:r>
            <a:r>
              <a:rPr lang="pt-PT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Higiene e Problemas Sociais</a:t>
            </a:r>
          </a:p>
          <a:p>
            <a:pPr marL="0" lvl="1" indent="0">
              <a:buNone/>
            </a:pPr>
            <a:endParaRPr lang="pt-PT" sz="5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1" indent="0">
              <a:buNone/>
            </a:pP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 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influência da higiene e da poluição na saúde </a:t>
            </a:r>
            <a:r>
              <a:rPr lang="pt-PT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humana</a:t>
            </a:r>
          </a:p>
          <a:p>
            <a:pPr marL="273050" lvl="1" indent="0">
              <a:buNone/>
            </a:pPr>
            <a:endParaRPr lang="pt-PT" sz="5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60070" lvl="2" indent="-285750"/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exemplos de diferentes tipos de poluição do ar interior, com destaque para </a:t>
            </a:r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poluentes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evitáveis, como o fumo ambiental do tabaco.</a:t>
            </a:r>
          </a:p>
          <a:p>
            <a:pPr marL="560070" lvl="2" indent="-285750"/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Indicar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alguns exemplos de diferentes tipos de poluição do ar exterior, da água e do solo.</a:t>
            </a:r>
          </a:p>
          <a:p>
            <a:pPr marL="560070" lvl="2" indent="-285750"/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Descrever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consequências da exposição a poluentes do ar interior e exterior, da água e </a:t>
            </a:r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solo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saúde individual, nos seres vivos e no ambiente.</a:t>
            </a:r>
          </a:p>
          <a:p>
            <a:pPr marL="560070" lvl="2" indent="-285750"/>
            <a:r>
              <a:rPr lang="pt-PT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Enumerar </a:t>
            </a:r>
            <a:r>
              <a:rPr lang="pt-PT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medidas de controlo da poluição e de promoção de ambientes saudáveis. </a:t>
            </a:r>
          </a:p>
        </p:txBody>
      </p:sp>
    </p:spTree>
    <p:extLst>
      <p:ext uri="{BB962C8B-B14F-4D97-AF65-F5344CB8AC3E}">
        <p14:creationId xmlns:p14="http://schemas.microsoft.com/office/powerpoint/2010/main" val="164594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Programa 1ºCEB (MATEMÁTICA) – co2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21224"/>
            <a:ext cx="10394707" cy="48845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E OPERAÇÕES – 3.º ano: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NATURAIS -  representação e comparação de números até um milhão; operações.</a:t>
            </a:r>
            <a:r>
              <a:rPr lang="pt-PT" sz="2900" b="1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GEOMETRIA E MEDIDA -  3.º ano: TEMPO – segundos (relação com outras unidades). 	</a:t>
            </a:r>
          </a:p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3.º ano: REPRESENTAÇÃO E TRATAMENTO DE DADOS  - mínimo, máximo e amplitude; problemas envolvendo análise e organização de dados, e amplitude; 4.º ano: TRATAMENTO DE DADOS  - frequência relativa; noção de percentagem.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Programa 2ºCEB (MATEMÁTICA) – co2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21224"/>
            <a:ext cx="10394707" cy="48845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5.º ano: GRÁFICOS CARTESIANOS;  REPRESENTAÇÃO E TRATAMENTO DE DADOS  - </a:t>
            </a:r>
            <a:r>
              <a:rPr lang="pt-PT" sz="3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gráficos de linhas;  média aritmética;  problemas envolvendo a média; problemas envolvendo dados em tabelas e gráficos;  6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.º ano: REPRESENTAÇÃO E TRATAMENTO DE DADOS  -  v</a:t>
            </a:r>
            <a:r>
              <a:rPr lang="pt-PT" sz="31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ariáveis quantitativas e qualitativas; gráficos circulares; análise de conjuntos de dados a partir da média e amplitude;  problemas envolvendo dados representados de diferentes formas. 	</a:t>
            </a: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concentração de dióxido de carbono em escolas do 1º CEB</a:t>
            </a:r>
          </a:p>
        </p:txBody>
      </p:sp>
      <p:sp>
        <p:nvSpPr>
          <p:cNvPr id="5" name="Retângulo 4"/>
          <p:cNvSpPr/>
          <p:nvPr/>
        </p:nvSpPr>
        <p:spPr>
          <a:xfrm>
            <a:off x="5311588" y="6145307"/>
            <a:ext cx="15598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 smtClean="0"/>
              <a:t>(Ferreira, 2014)</a:t>
            </a:r>
            <a:endParaRPr lang="pt-PT" sz="1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64" y="1945341"/>
            <a:ext cx="7422777" cy="364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447800"/>
            <a:ext cx="7404100" cy="438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2133600"/>
            <a:ext cx="394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Perigo: tempo máximo 8 horas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3801" y="2590800"/>
            <a:ext cx="42254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Provoca graves problemas de saúde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3800" y="3183588"/>
            <a:ext cx="394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Náuseas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33801" y="37338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Odores desagradáveis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3801" y="42672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Nível aceitável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801" y="48006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Valor saudável : exterior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86600" y="3657600"/>
            <a:ext cx="1143000" cy="6858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88786" y="3733800"/>
            <a:ext cx="1140814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Max 984 ppm</a:t>
            </a:r>
          </a:p>
        </p:txBody>
      </p:sp>
      <p:pic>
        <p:nvPicPr>
          <p:cNvPr id="4" name="Picture 3" descr="LogoGrand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304801"/>
            <a:ext cx="1227523" cy="122752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663930" y="5933981"/>
            <a:ext cx="862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/>
              <a:t>A </a:t>
            </a:r>
            <a:r>
              <a:rPr lang="pt-PT" b="1"/>
              <a:t>Portaria n.º 353-A/2013 </a:t>
            </a:r>
            <a:r>
              <a:rPr lang="pt-PT"/>
              <a:t>como valor de limiar de proteção do</a:t>
            </a:r>
            <a:r>
              <a:rPr lang="pt-PT" b="1"/>
              <a:t> dióxido de carbono: 1250ppm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8908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Mapa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colaborativo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ambiente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exterior do Campus do IPL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95" y="1848700"/>
            <a:ext cx="9705195" cy="463923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286435" y="6457890"/>
            <a:ext cx="776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Almeida, Valente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Manteigas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2017)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2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258" y="40100"/>
            <a:ext cx="12003742" cy="1035665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</a:rPr>
              <a:t>Mapa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</a:rPr>
              <a:t>colaborativo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do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</a:rPr>
              <a:t>ambiente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exterior do Campus do IPL</a:t>
            </a:r>
            <a:endParaRPr lang="pt-PT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386660"/>
              </p:ext>
            </p:extLst>
          </p:nvPr>
        </p:nvGraphicFramePr>
        <p:xfrm>
          <a:off x="962272" y="5370394"/>
          <a:ext cx="6083989" cy="1487605"/>
        </p:xfrm>
        <a:graphic>
          <a:graphicData uri="http://schemas.openxmlformats.org/drawingml/2006/table">
            <a:tbl>
              <a:tblPr/>
              <a:tblGrid>
                <a:gridCol w="1063666"/>
                <a:gridCol w="1063666"/>
                <a:gridCol w="1063666"/>
                <a:gridCol w="765659"/>
                <a:gridCol w="1063666"/>
                <a:gridCol w="1063666"/>
              </a:tblGrid>
              <a:tr h="29752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Placemark</a:t>
                      </a:r>
                      <a:endParaRPr lang="pt-P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Carbon dioxide (ppm)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Placemark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Sound level (dBC)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9752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Mean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Maximum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Mean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Maximum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371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425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pt-P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69,43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74,44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336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493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50,10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70,97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586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1164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(canteen)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68,37</a:t>
                      </a:r>
                      <a:endParaRPr lang="pt-P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97,16</a:t>
                      </a:r>
                      <a:endParaRPr lang="pt-P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19069" y="26782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8" y="767917"/>
            <a:ext cx="9176811" cy="448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7046261" y="6519445"/>
            <a:ext cx="57329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sz="16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Almeida, Valente</a:t>
            </a:r>
            <a:r>
              <a:rPr lang="en-US" sz="16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sz="16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Manteigas</a:t>
            </a:r>
            <a:r>
              <a:rPr lang="en-US" sz="16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2017) 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9669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944" y="685800"/>
            <a:ext cx="10818253" cy="1151965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Concentração de co</a:t>
            </a:r>
            <a:r>
              <a:rPr lang="pt-PT" baseline="-25000" dirty="0" smtClean="0"/>
              <a:t>2</a:t>
            </a:r>
            <a:r>
              <a:rPr lang="pt-PT" dirty="0" smtClean="0"/>
              <a:t> em diversas atividades e espaços na </a:t>
            </a:r>
            <a:r>
              <a:rPr lang="pt-PT" dirty="0" err="1" smtClean="0"/>
              <a:t>ESEL</a:t>
            </a:r>
            <a:r>
              <a:rPr lang="pt-PT" cap="none" dirty="0" err="1" smtClean="0"/>
              <a:t>x</a:t>
            </a:r>
            <a:endParaRPr lang="pt-PT" cap="none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94" y="2064715"/>
            <a:ext cx="9108441" cy="33098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43251" y="6380526"/>
            <a:ext cx="616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8308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As plantas como sumidouros de dióxido de carbono</a:t>
            </a:r>
            <a:endParaRPr lang="pt-PT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7017" y="2604963"/>
            <a:ext cx="6766135" cy="319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Como irá variar a concentração de dióxido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de carbono </a:t>
            </a: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em cada um dos terrários, com luz e sem luz?</a:t>
            </a:r>
          </a:p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Serão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as plantas elementos importantes para a qualidade do ar interior e exterior? Porquê?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094" y="1979274"/>
            <a:ext cx="4382074" cy="33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0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mtClean="0"/>
              <a:t>Programa </a:t>
            </a:r>
            <a:r>
              <a:rPr lang="pt-PT"/>
              <a:t>1ºCEB (Ciências Naturais)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1" y="1788458"/>
            <a:ext cx="10394707" cy="46392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1 – À DESCOBERTA DE SI MESMO, 2º ano: O SEU CORPO - Os órgãos dos sentidos: distinguir sons, cheiros e cores do ambiente que o cerca (vozes, ruídos de máquinas, cores e cheiros de flores…); 3º ano: Reconhecer situações agradáveis e desagradáveis e diferentes possibilidades de </a:t>
            </a:r>
            <a:r>
              <a:rPr lang="pt-PT" cap="none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reacção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frio, fome, conforto, dor…).</a:t>
            </a: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— À DESCOBERTA DO AMBIENTE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Os alunos deverão utilizar, em situações concretas, instrumentos de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observação 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medida como, por exemplo, 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termómetro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bússola, a lupa, os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binóculos…</a:t>
            </a:r>
          </a:p>
          <a:p>
            <a:pPr>
              <a:lnSpc>
                <a:spcPct val="150000"/>
              </a:lnSpc>
            </a:pP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curricular e programas do 1o ciclo do ensino básico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Educação.</a:t>
            </a:r>
          </a:p>
          <a:p>
            <a:pPr marL="0" indent="0">
              <a:lnSpc>
                <a:spcPct val="150000"/>
              </a:lnSpc>
              <a:buNone/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26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691228" cy="1609344"/>
          </a:xfrm>
        </p:spPr>
        <p:txBody>
          <a:bodyPr>
            <a:normAutofit/>
          </a:bodyPr>
          <a:lstStyle/>
          <a:p>
            <a:r>
              <a:rPr lang="pt-PT" sz="4800" dirty="0" smtClean="0"/>
              <a:t>Programa 1ºCEB (MATEMÁTICA) – temperatura e humidade</a:t>
            </a:r>
            <a:endParaRPr lang="pt-PT" sz="48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54270" y="2257252"/>
            <a:ext cx="10394707" cy="438003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E OPERAÇÕES – 3.º ano: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REPRESENTAÇÃO DECIMAL DE NÚMEROS RACIONAIS NÃO NEGATIVOS  -  representação e comparação de números; subtração.</a:t>
            </a:r>
            <a:r>
              <a:rPr lang="pt-PT" sz="2900" b="1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GEOMETRIA E MEDIDA -  3.º ano: LOCALIZAÇÃO E ORIENTAÇÃO NO ESPAÇO - Coordenadas em grelhas quadriculadas ;  MEDIDA – COMPRIMENTO – unidades de medida de comprimento do sistema métrico; conversões; TEMPO –  minutos e segundos; conversões de medidas de tempo; adição e subtração de medidas de tempo. 	</a:t>
            </a:r>
          </a:p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- 3.º ano: REPRESENTAÇÃO E TRATAMENTO DE DADOS  - mínimo, máximo e amplitude; problemas envolvendo análise e organização de dados, e amplitude.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565104" cy="1609344"/>
          </a:xfrm>
        </p:spPr>
        <p:txBody>
          <a:bodyPr>
            <a:normAutofit/>
          </a:bodyPr>
          <a:lstStyle/>
          <a:p>
            <a:r>
              <a:rPr lang="pt-PT" sz="4800" dirty="0" smtClean="0"/>
              <a:t>Programa 2ºCEB (MATEMÁTICA) – temperatura e humidade</a:t>
            </a:r>
            <a:endParaRPr lang="pt-PT" sz="48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80394" y="2351845"/>
            <a:ext cx="10394707" cy="384400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E OPERAÇÕES – 5.º ano: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NÚMEROS RACIONAIS NÃO NEGATIVOS  -  representação e comparação de números; operações; 6.º ano: NÚMEROS RACIONAIS POSITIVOS E NEGATIVOS -  representação e comparação de números; adição e subtração.</a:t>
            </a:r>
            <a:r>
              <a:rPr lang="pt-PT" sz="2900" b="1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pt-PT" sz="29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E  TRATAMENTO DE DADOS 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5.º ano: GRÁFICOS CARTESIANOS;  REPRESENTAÇÃO E TRATAMENTO DE DADOS  - </a:t>
            </a:r>
            <a:r>
              <a:rPr lang="pt-PT" sz="3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gráficos de linhas;  média aritmética;  problemas envolvendo a média; problemas envolvendo dados em tabelas e gráficos;  6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.º ano: REPRESENTAÇÃO E TRATAMENTO DE DADOS  -  v</a:t>
            </a:r>
            <a:r>
              <a:rPr lang="pt-PT" sz="31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ariáveis quantitativas e qualitativas; análise de conjuntos de dados a partir da média e amplitude;  problemas envolvendo dados representados de diferentes formas. 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sz="29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Programa de Matemática para o ensino básico</a:t>
            </a:r>
            <a:r>
              <a:rPr lang="pt-PT" sz="29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Lisboa: Ministério da Educação e Ciência.</a:t>
            </a:r>
            <a:endParaRPr lang="pt-PT" sz="29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405" y="115970"/>
            <a:ext cx="4890750" cy="1151965"/>
          </a:xfrm>
        </p:spPr>
        <p:txBody>
          <a:bodyPr>
            <a:normAutofit/>
          </a:bodyPr>
          <a:lstStyle/>
          <a:p>
            <a:r>
              <a:rPr lang="pt-PT" sz="4400" dirty="0"/>
              <a:t>Conforto térmico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84" y="920144"/>
            <a:ext cx="7694103" cy="370810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83204" y="5862918"/>
            <a:ext cx="640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Diagrama </a:t>
            </a:r>
            <a:r>
              <a:rPr lang="pt-PT" dirty="0"/>
              <a:t>de conforto humano da Organização Mundial de Saúde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196405" y="4592403"/>
            <a:ext cx="11265792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DL Decreto-Lei </a:t>
            </a:r>
            <a:r>
              <a:rPr lang="pt-P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n.o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80/2006 de 4 de Abril define que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“As 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condições ambientes de conforto de referência são uma temperatura do ar de 20°C para a estação de aquecimento e uma temperatura do ar de 25°C e 50% de humidade relativa para a estação de arrefecimento</a:t>
            </a:r>
            <a:r>
              <a:rPr lang="pt-P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;”</a:t>
            </a:r>
            <a:endParaRPr lang="pt-P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071" y="73328"/>
            <a:ext cx="10396882" cy="1151965"/>
          </a:xfrm>
        </p:spPr>
        <p:txBody>
          <a:bodyPr>
            <a:normAutofit/>
          </a:bodyPr>
          <a:lstStyle/>
          <a:p>
            <a:r>
              <a:rPr lang="pt-PT" sz="4400" dirty="0" err="1"/>
              <a:t>SENsação</a:t>
            </a:r>
            <a:r>
              <a:rPr lang="pt-PT" sz="4400" dirty="0"/>
              <a:t> térmica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83204" y="5862918"/>
            <a:ext cx="2964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Classes de sensação térmica</a:t>
            </a:r>
            <a:endParaRPr lang="pt-PT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1025" name="Imagem 1" descr="https://3.bp.blogspot.com/-d7dGcxdnV8w/UFd7bLdylDI/AAAAAAAAAD0/WnAbp3Ngun4/s320/Imagem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04" y="1225293"/>
            <a:ext cx="6142583" cy="360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5080281"/>
            <a:ext cx="86625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Classes do Índice de Sensação Térmica (FUNARI, 2006:64), adaptado por https://irrigacao.blogspot.pt/</a:t>
            </a:r>
            <a:endParaRPr kumimoji="0" lang="pt-PT" alt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752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Conforto térmico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6" name="Picture 4" descr="arv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30" y="0"/>
            <a:ext cx="10892163" cy="612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368882" y="6208374"/>
            <a:ext cx="62910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Lopes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Marcelino, 2010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7209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Questões a explorar com as crianças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melhorar a saúde ambiental da nossa escola?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diminuir a concentração de dióxido de carbono na sala de aula?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fazer para reduzir o ruído na nossa escola?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ter conforto térmico ao longo do dia?</a:t>
            </a:r>
          </a:p>
        </p:txBody>
      </p:sp>
    </p:spTree>
    <p:extLst>
      <p:ext uri="{BB962C8B-B14F-4D97-AF65-F5344CB8AC3E}">
        <p14:creationId xmlns:p14="http://schemas.microsoft.com/office/powerpoint/2010/main" val="36207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Referências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69848" y="1586753"/>
            <a:ext cx="10058400" cy="5029200"/>
          </a:xfrm>
        </p:spPr>
        <p:txBody>
          <a:bodyPr>
            <a:normAutofit fontScale="77500" lnSpcReduction="20000"/>
          </a:bodyPr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Ferreira, A. M. C. (2014). 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ar interior em escolas e saúde das crianças. Tese de doutoramento. 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Coimbra: Universidade de Coimbra. http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hdl.handle.net/10316/26262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Funari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F. L. (2006). O índice de sensação térmica humana em função dos tipos de tempo na Região Metropolitana de São Paulo.  Tese de Doutorado. São Paulo: FFLCH, USP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A., Rodrigues, M., Valente, B.,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N., Almeida, A.,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C. (2017).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projeto Eco-sensors4Health na formação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docente: Os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sensores na sensibilização para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saúde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ambiental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Proceedings of the XIX International Symposium on Computers in Education and of VIII CIED Meeting – III International Meeting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SIIE-CIED 2017), pp.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17-22. https://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www.eselx.ipl.pt/sites/default/files/media/2017/siie-cied_2017_atas-compressed.pdf</a:t>
            </a:r>
            <a:endParaRPr lang="pt-PT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Silva, M. J., Almeida, A., Valente, B., Rodrigues, M.,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Manteigas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(2017). Sensing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locally in the global environment: using sensors in teachers’ education. In: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Kommers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Isaías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 editors. Proceedings of the 5th International Conference on Educational Technologies 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ICEduTech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2017). p. 166-70. https://files.eric.ed.gov/fulltext/ED579305.pdf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Silva, M. J., Lopes, J. C. Silva, P M., Marcelino. M. J. (2010). Sensing the schoolyard: using senses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sensors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assess georeferenced environmental dimensions. In: Proceedings of ACM 1st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Conference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Exhibition on Computing for Geospatial Research &amp; Application (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COM.Geo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'10). [Article 40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 pages].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York: ACM.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Souza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Gomes, C., Rodrigues, S., Silva, M. J. (2017). Children using sound sensors to improve school environmental health. Proceedings of the XIX International Symposium on Computers in Education and of VIII CIED Meeting – III International Meeting (SIIE-CIED 2017), pp. 17-22. https://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www.eselx.ipl.pt/sites/default/files/media/2017/siie-cied_2017_atas-compressed.pdf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von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Amann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G. (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(2015). Programa de Saúde Escolar 2015. Lisboa: DGS.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5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Bonito, J., Morgado, M., Silva, M., Figueira, D., Serrano, M., Mesquita, J., Rebelo, H., 2013. Metas curriculares. Ensino básico. Ciências Naturais. 5.º, 6.º, 7.º e 8.º anos. Ministério da Educação e Ciência, Lisboa, 21 p. http://dge.mec.pt/metascurriculares/index.php?s=directorio&amp;pid=2 2 </a:t>
            </a:r>
          </a:p>
        </p:txBody>
      </p:sp>
    </p:spTree>
    <p:extLst>
      <p:ext uri="{BB962C8B-B14F-4D97-AF65-F5344CB8AC3E}">
        <p14:creationId xmlns:p14="http://schemas.microsoft.com/office/powerpoint/2010/main" val="117567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Madeira</Template>
  <TotalTime>5033</TotalTime>
  <Words>2634</Words>
  <Application>Microsoft Office PowerPoint</Application>
  <PresentationFormat>Ecrã Panorâmico</PresentationFormat>
  <Paragraphs>273</Paragraphs>
  <Slides>38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38</vt:i4>
      </vt:variant>
    </vt:vector>
  </HeadingPairs>
  <TitlesOfParts>
    <vt:vector size="47" baseType="lpstr">
      <vt:lpstr>Arial Black</vt:lpstr>
      <vt:lpstr>Calibri</vt:lpstr>
      <vt:lpstr>MS Mincho</vt:lpstr>
      <vt:lpstr>Rockwell</vt:lpstr>
      <vt:lpstr>Rockwell Condensed</vt:lpstr>
      <vt:lpstr>Times New Roman</vt:lpstr>
      <vt:lpstr>Times-Roman</vt:lpstr>
      <vt:lpstr>Wingdings</vt:lpstr>
      <vt:lpstr>Tipo de Madeira</vt:lpstr>
      <vt:lpstr>Projeto  eco-sensors4Health</vt:lpstr>
      <vt:lpstr>Objetivo central</vt:lpstr>
      <vt:lpstr>sensores</vt:lpstr>
      <vt:lpstr>Problemas de saúde ambiental nas escolas</vt:lpstr>
      <vt:lpstr>Problemas de saúde ambiental nas escolas</vt:lpstr>
      <vt:lpstr>Sensores para explorar os Problemas de saúde ambiental nas escolas</vt:lpstr>
      <vt:lpstr>Sensores para explorar os Problemas de saúde ambiental nas escolas</vt:lpstr>
      <vt:lpstr>Programa 1ºCEB (Ciências Naturais)</vt:lpstr>
      <vt:lpstr>Programa 2ºCEB (Ciências Naturais)</vt:lpstr>
      <vt:lpstr>Programa 1ºCEB (MATEMÁTICA) - som</vt:lpstr>
      <vt:lpstr>Programa 2ºCEB (MATEMÁTICA) - som</vt:lpstr>
      <vt:lpstr>Ruído  (Ciência Viva, Pav. Do conhecimento)</vt:lpstr>
      <vt:lpstr>Resultados da atividade sobre o ruído (Ciência Viva, Pav. Do conhecimento)</vt:lpstr>
      <vt:lpstr>Resultados da atividade sobre o ruído (Ciência Viva, Pav. Do conhecimento)</vt:lpstr>
      <vt:lpstr>Método de uso do sensor de som na ESElx</vt:lpstr>
      <vt:lpstr>Resultados da atividade sobre o ruído (ESELx)</vt:lpstr>
      <vt:lpstr>Programa 1ºCEB (Ciências Naturais)</vt:lpstr>
      <vt:lpstr>Programa 2ºCEB (Ciências Naturais)</vt:lpstr>
      <vt:lpstr>Programa 2ºCEB (Ciências Naturais)</vt:lpstr>
      <vt:lpstr>Programa 2ºCEB (Ciências Naturais)</vt:lpstr>
      <vt:lpstr>Programa 2ºCEB (Ciências Naturais)</vt:lpstr>
      <vt:lpstr>Programa 1ºCEB (MATEMÁTICA) – co2</vt:lpstr>
      <vt:lpstr>Programa 2ºCEB (MATEMÁTICA) – co2</vt:lpstr>
      <vt:lpstr>concentração de dióxido de carbono em escolas do 1º CEB</vt:lpstr>
      <vt:lpstr>Apresentação do PowerPoint</vt:lpstr>
      <vt:lpstr>Mapa colaborativo do ambiente exterior do Campus do IPL</vt:lpstr>
      <vt:lpstr>Mapa colaborativo do ambiente exterior do Campus do IPL</vt:lpstr>
      <vt:lpstr>Concentração de co2 em diversas atividades e espaços na ESELx</vt:lpstr>
      <vt:lpstr>As plantas como sumidouros de dióxido de carbono</vt:lpstr>
      <vt:lpstr>Programa 1ºCEB (Ciências Naturais)</vt:lpstr>
      <vt:lpstr>Programa 1ºCEB (MATEMÁTICA) – temperatura e humidade</vt:lpstr>
      <vt:lpstr>Programa 2ºCEB (MATEMÁTICA) – temperatura e humidade</vt:lpstr>
      <vt:lpstr>Conforto térmico</vt:lpstr>
      <vt:lpstr>SENsação térmica</vt:lpstr>
      <vt:lpstr>Conforto térmico</vt:lpstr>
      <vt:lpstr>Questões a explorar com as crianças</vt:lpstr>
      <vt:lpstr>Referências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 eco-sensors4Health</dc:title>
  <dc:creator>Maria João Silva</dc:creator>
  <cp:lastModifiedBy>Maria João Silva</cp:lastModifiedBy>
  <cp:revision>81</cp:revision>
  <dcterms:created xsi:type="dcterms:W3CDTF">2018-01-29T13:12:40Z</dcterms:created>
  <dcterms:modified xsi:type="dcterms:W3CDTF">2018-04-19T12:36:36Z</dcterms:modified>
</cp:coreProperties>
</file>