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3" r:id="rId1"/>
  </p:sldMasterIdLst>
  <p:notesMasterIdLst>
    <p:notesMasterId r:id="rId24"/>
  </p:notesMasterIdLst>
  <p:sldIdLst>
    <p:sldId id="256" r:id="rId2"/>
    <p:sldId id="257" r:id="rId3"/>
    <p:sldId id="274" r:id="rId4"/>
    <p:sldId id="259" r:id="rId5"/>
    <p:sldId id="260" r:id="rId6"/>
    <p:sldId id="261" r:id="rId7"/>
    <p:sldId id="262" r:id="rId8"/>
    <p:sldId id="302" r:id="rId9"/>
    <p:sldId id="283" r:id="rId10"/>
    <p:sldId id="284" r:id="rId11"/>
    <p:sldId id="309" r:id="rId12"/>
    <p:sldId id="263" r:id="rId13"/>
    <p:sldId id="280" r:id="rId14"/>
    <p:sldId id="275" r:id="rId15"/>
    <p:sldId id="269" r:id="rId16"/>
    <p:sldId id="268" r:id="rId17"/>
    <p:sldId id="310" r:id="rId18"/>
    <p:sldId id="266" r:id="rId19"/>
    <p:sldId id="278" r:id="rId20"/>
    <p:sldId id="273" r:id="rId21"/>
    <p:sldId id="258" r:id="rId22"/>
    <p:sldId id="28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535" autoAdjust="0"/>
  </p:normalViewPr>
  <p:slideViewPr>
    <p:cSldViewPr snapToGrid="0">
      <p:cViewPr varScale="1">
        <p:scale>
          <a:sx n="61" d="100"/>
          <a:sy n="61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E6A50-B0A2-42CC-A249-48C0F9E56F02}" type="datetimeFigureOut">
              <a:rPr lang="pt-PT" smtClean="0"/>
              <a:t>14/05/2018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B3134-A299-4AAA-9950-D63CF0FFD96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433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B3134-A299-4AAA-9950-D63CF0FFD96C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69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89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F7F47CF-67C9-420C-80A5-E2069FF0C2DF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3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106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483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3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54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622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5/14/2018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94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1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415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63084" y="1905000"/>
            <a:ext cx="10720917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64421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39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sz="4000" b="1" dirty="0"/>
              <a:t>As crianças como promotoras de saúde ambiental nas escolas: Utilização de sensores nos 1.º e 2.º ciclos do ensino básico </a:t>
            </a:r>
            <a:endParaRPr lang="pt-PT" sz="4000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/>
              <a:t>Maria João Silva, Bianor Valente, Ana Caseiro</a:t>
            </a:r>
          </a:p>
          <a:p>
            <a:r>
              <a:rPr lang="pt-PT" dirty="0"/>
              <a:t>Escola Superior de Educação de Lisboa, Instituto Politécnico de Lisboa</a:t>
            </a:r>
          </a:p>
          <a:p>
            <a:endParaRPr lang="pt-PT" dirty="0"/>
          </a:p>
          <a:p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/>
          <a:stretch/>
        </p:blipFill>
        <p:spPr>
          <a:xfrm>
            <a:off x="8340353" y="3657600"/>
            <a:ext cx="3582712" cy="2183612"/>
          </a:xfrm>
          <a:prstGeom prst="rect">
            <a:avLst/>
          </a:prstGeom>
        </p:spPr>
      </p:pic>
      <p:pic>
        <p:nvPicPr>
          <p:cNvPr id="8" name="Imagem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6042183"/>
            <a:ext cx="6858000" cy="304800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1051560" y="6475704"/>
            <a:ext cx="115876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700020" algn="ctr"/>
                <a:tab pos="5400040" algn="r"/>
              </a:tabLst>
            </a:pP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eco-sensors4Health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PT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Eco-sensores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Promoção da Saúde: Apoiar As Crianças na Criação de Escolas </a:t>
            </a:r>
            <a:r>
              <a:rPr lang="pt-PT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Eco-saudáveis</a:t>
            </a:r>
            <a:endParaRPr lang="pt-P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3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Objetivo central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Apoiar as escolas na conceção, implementação e monitorização de atividades didáticas para promoção da saúde ambiental nas escolas</a:t>
            </a: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Nessas atividades, as crianças usarão sensores para identificar problemas de saúde ambiental nas escolas e criarão soluções para esses problemas, tornando as escolas mais </a:t>
            </a:r>
            <a:r>
              <a:rPr lang="pt-PT" cap="none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eco-saudáveis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sensores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5800" y="1738648"/>
            <a:ext cx="10394707" cy="454112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sensores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eletrónicos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são dispositivos que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detetam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uma quantidade física no ambiente e a transformam num sinal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elétrico. </a:t>
            </a:r>
            <a:endParaRPr lang="pt-PT" altLang="pt-PT" sz="2600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Atualmente,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sensores 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eletrónicos 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estão cada vez mais pequenos e mais baratos</a:t>
            </a:r>
            <a:r>
              <a:rPr lang="pt-PT" altLang="pt-PT" sz="2600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PT" altLang="pt-PT" sz="2600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Encontram-se, muitas vezes, associados a hardware e software que tornam possível a apresentação dos valores medidos em dispositivos portáteis, como os computadores portáteis e os </a:t>
            </a:r>
            <a:r>
              <a:rPr lang="pt-PT" altLang="pt-PT" sz="2600" cap="none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netbooks</a:t>
            </a:r>
            <a:r>
              <a:rPr lang="pt-PT" altLang="pt-PT" sz="2600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pt-PT" altLang="pt-PT" dirty="0">
              <a:solidFill>
                <a:srgbClr val="003366"/>
              </a:solidFill>
              <a:latin typeface="Times-Roman" charset="0"/>
            </a:endParaRPr>
          </a:p>
          <a:p>
            <a:pPr marL="0" indent="0">
              <a:buNone/>
            </a:pP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Harsányi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G.,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Bojta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P., Gordon, P.,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Lepsényi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I.,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PT" altLang="pt-PT" dirty="0" err="1">
                <a:solidFill>
                  <a:schemeClr val="accent1">
                    <a:lumMod val="75000"/>
                  </a:schemeClr>
                </a:solidFill>
              </a:rPr>
              <a:t>Ballun</a:t>
            </a:r>
            <a:r>
              <a:rPr lang="pt-PT" altLang="pt-PT" dirty="0">
                <a:solidFill>
                  <a:schemeClr val="accent1">
                    <a:lumMod val="75000"/>
                  </a:schemeClr>
                </a:solidFill>
              </a:rPr>
              <a:t>, G. </a:t>
            </a:r>
            <a:r>
              <a:rPr lang="pt-PT" altLang="pt-PT" dirty="0" err="1" smtClean="0">
                <a:solidFill>
                  <a:schemeClr val="accent1">
                    <a:lumMod val="75000"/>
                  </a:schemeClr>
                </a:solidFill>
              </a:rPr>
              <a:t>SensEdu</a:t>
            </a:r>
            <a:r>
              <a:rPr lang="pt-PT" altLang="pt-PT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An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 internet-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 short 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course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 in 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sensorics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. ETT, Budapest </a:t>
            </a:r>
            <a:r>
              <a:rPr lang="pt-PT" altLang="pt-PT" cap="none" dirty="0" err="1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lang="pt-PT" altLang="pt-PT" cap="none" dirty="0" err="1" smtClean="0">
                <a:solidFill>
                  <a:schemeClr val="accent1">
                    <a:lumMod val="75000"/>
                  </a:schemeClr>
                </a:solidFill>
              </a:rPr>
              <a:t>niversity</a:t>
            </a:r>
            <a:r>
              <a:rPr lang="pt-PT" altLang="pt-PT" cap="none" dirty="0" smtClean="0">
                <a:solidFill>
                  <a:schemeClr val="accent1">
                    <a:lumMod val="75000"/>
                  </a:schemeClr>
                </a:solidFill>
              </a:rPr>
              <a:t>. http://www.sensedu.com/</a:t>
            </a:r>
            <a:endParaRPr lang="pt-PT" altLang="pt-PT" cap="none" dirty="0">
              <a:solidFill>
                <a:schemeClr val="accent1">
                  <a:lumMod val="75000"/>
                </a:schemeClr>
              </a:solidFill>
              <a:latin typeface="Times-Roman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Quais serão os principais problemas de saúde ambiental nas escolas de ensino básico?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45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7976" y="2160495"/>
            <a:ext cx="10394707" cy="376965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entre os problemas de saúde ambiental identificados no Plano Nacional de Saúde Escolar, podem realçar-se: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do ar interior e exterior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 má qualidade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ar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interior, associada à sobrelotação da sala de aula, repercute-se na saúde, na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vida e nas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aprendizagens;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ruído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prejudica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concentração,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cria dificuldades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comunicação, causa perturbações do sono, transtornos cognitivos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deficiências auditivas;</a:t>
            </a:r>
          </a:p>
          <a:p>
            <a:pPr>
              <a:lnSpc>
                <a:spcPct val="150000"/>
              </a:lnSpc>
            </a:pP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PT" b="1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calor e o frio em excesso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têm sido também apontados como fatores de risco para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saúde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o bem-estar, conduzindo à dificuldade de concentração e à diminuição </a:t>
            </a: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desempenho </a:t>
            </a:r>
            <a:r>
              <a:rPr lang="pt-PT" cap="none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escolar.</a:t>
            </a: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785847" y="6185647"/>
            <a:ext cx="19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von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Amann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849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Sensores para explorar os 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sensores poderão as crianças utilizar para identificar, caracterizar e monitorizar os principais problemas de saúde ambiental nas escolas de ensino básico?</a:t>
            </a:r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4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Sensores para explorar os Problemas de saúde ambiental nas escolas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Dióxido de Carbono;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Som;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 de temperatura e humidade.</a:t>
            </a:r>
          </a:p>
          <a:p>
            <a:endParaRPr lang="pt-PT" cap="none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7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Som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0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/>
              <a:t>Ruído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(Ciência Viva, </a:t>
            </a:r>
            <a:r>
              <a:rPr lang="pt-PT" dirty="0" err="1"/>
              <a:t>Pav</a:t>
            </a:r>
            <a:r>
              <a:rPr lang="pt-PT" dirty="0"/>
              <a:t>. Do conhecimento)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851597" y="2048785"/>
            <a:ext cx="7666892" cy="468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cap="none" dirty="0" err="1" smtClean="0">
                <a:latin typeface="Arial Black" panose="020B0A04020102020204" pitchFamily="34" charset="0"/>
              </a:rPr>
              <a:t>Atividade</a:t>
            </a:r>
            <a:r>
              <a:rPr lang="en-US" cap="none" dirty="0" smtClean="0">
                <a:latin typeface="Arial Black" panose="020B0A04020102020204" pitchFamily="34" charset="0"/>
              </a:rPr>
              <a:t> </a:t>
            </a:r>
            <a:r>
              <a:rPr lang="en-US" cap="none" dirty="0" err="1" smtClean="0">
                <a:latin typeface="Arial Black" panose="020B0A04020102020204" pitchFamily="34" charset="0"/>
              </a:rPr>
              <a:t>sobre</a:t>
            </a:r>
            <a:r>
              <a:rPr lang="en-US" cap="none" dirty="0" smtClean="0">
                <a:latin typeface="Arial Black" panose="020B0A04020102020204" pitchFamily="34" charset="0"/>
              </a:rPr>
              <a:t> o </a:t>
            </a:r>
            <a:r>
              <a:rPr lang="en-US" cap="none" dirty="0" err="1" smtClean="0">
                <a:latin typeface="Arial Black" panose="020B0A04020102020204" pitchFamily="34" charset="0"/>
              </a:rPr>
              <a:t>ruído</a:t>
            </a:r>
            <a:endParaRPr lang="pt-PT" cap="none" dirty="0">
              <a:latin typeface="Arial Black" panose="020B0A040201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728" y="2416719"/>
            <a:ext cx="15187273" cy="263505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563" y="5330149"/>
            <a:ext cx="1981200" cy="13208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7" y="2048785"/>
            <a:ext cx="2406716" cy="180503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3" y="3819286"/>
            <a:ext cx="2423160" cy="181737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95" y="5330149"/>
            <a:ext cx="1761067" cy="13208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962" y="5330149"/>
            <a:ext cx="1756487" cy="131736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163" y="307181"/>
            <a:ext cx="1383906" cy="13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034" y="231941"/>
            <a:ext cx="9672034" cy="1151965"/>
          </a:xfrm>
        </p:spPr>
        <p:txBody>
          <a:bodyPr>
            <a:normAutofit fontScale="90000"/>
          </a:bodyPr>
          <a:lstStyle/>
          <a:p>
            <a:r>
              <a:rPr lang="pt-PT" sz="4900" dirty="0"/>
              <a:t>Resultados da atividade sobre o </a:t>
            </a:r>
            <a:r>
              <a:rPr lang="pt-PT" sz="4900" dirty="0" smtClean="0"/>
              <a:t>ruído</a:t>
            </a:r>
            <a:br>
              <a:rPr lang="pt-PT" sz="4900" dirty="0" smtClean="0"/>
            </a:br>
            <a:r>
              <a:rPr lang="pt-PT" sz="4800" dirty="0"/>
              <a:t>(Ciência Viva, </a:t>
            </a:r>
            <a:r>
              <a:rPr lang="pt-PT" sz="4800" dirty="0" err="1"/>
              <a:t>Pav</a:t>
            </a:r>
            <a:r>
              <a:rPr lang="pt-PT" sz="4800" dirty="0"/>
              <a:t>. Do conhecimento)</a:t>
            </a:r>
            <a:endParaRPr lang="pt-PT" sz="49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182880" y="1837765"/>
            <a:ext cx="11384280" cy="3252395"/>
            <a:chOff x="0" y="1837765"/>
            <a:chExt cx="11384280" cy="3252395"/>
          </a:xfrm>
        </p:grpSpPr>
        <p:pic>
          <p:nvPicPr>
            <p:cNvPr id="2050" name="Picture 2" descr="FolhaRegisto2_so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7765"/>
              <a:ext cx="4231513" cy="3252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1513" y="1837765"/>
              <a:ext cx="4664074" cy="3252395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95587" y="1837765"/>
              <a:ext cx="2488693" cy="3240380"/>
            </a:xfrm>
            <a:prstGeom prst="rect">
              <a:avLst/>
            </a:prstGeom>
          </p:spPr>
        </p:pic>
      </p:grpSp>
      <p:sp>
        <p:nvSpPr>
          <p:cNvPr id="10" name="Retângulo 9"/>
          <p:cNvSpPr/>
          <p:nvPr/>
        </p:nvSpPr>
        <p:spPr>
          <a:xfrm>
            <a:off x="3439068" y="6303330"/>
            <a:ext cx="3849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(Souza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Gomes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2017) </a:t>
            </a:r>
            <a:endParaRPr lang="pt-PT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852" y="1613646"/>
            <a:ext cx="6538615" cy="455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4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Dióxido de carbono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6391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/>
              <a:t>concentração de dióxido de carbono em escolas do 1º CEB</a:t>
            </a:r>
          </a:p>
        </p:txBody>
      </p:sp>
      <p:sp>
        <p:nvSpPr>
          <p:cNvPr id="5" name="Retângulo 4"/>
          <p:cNvSpPr/>
          <p:nvPr/>
        </p:nvSpPr>
        <p:spPr>
          <a:xfrm>
            <a:off x="5311588" y="6145307"/>
            <a:ext cx="15598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dirty="0" smtClean="0"/>
              <a:t>(Ferreira, 2014)</a:t>
            </a:r>
            <a:endParaRPr lang="pt-PT" sz="1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64" y="1945341"/>
            <a:ext cx="7422777" cy="364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6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447800"/>
            <a:ext cx="7404100" cy="438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3800" y="2133600"/>
            <a:ext cx="394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Perigo: tempo máximo 8 horas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33801" y="2590800"/>
            <a:ext cx="42254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Provoca graves problemas de saúde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3800" y="3183588"/>
            <a:ext cx="394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Náuseas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33801" y="3733800"/>
            <a:ext cx="30832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Odores desagradáveis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3801" y="4267200"/>
            <a:ext cx="30832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Nível aceitável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801" y="4800600"/>
            <a:ext cx="30832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Valor saudável : exterior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86600" y="3657600"/>
            <a:ext cx="1143000" cy="6858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88786" y="3733800"/>
            <a:ext cx="1140814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Max 984 ppm</a:t>
            </a:r>
          </a:p>
        </p:txBody>
      </p:sp>
      <p:pic>
        <p:nvPicPr>
          <p:cNvPr id="4" name="Picture 3" descr="LogoGrand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304801"/>
            <a:ext cx="1227523" cy="1227523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663930" y="5933981"/>
            <a:ext cx="862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/>
              <a:t>A </a:t>
            </a:r>
            <a:r>
              <a:rPr lang="pt-PT" b="1"/>
              <a:t>Portaria n.º 353-A/2013 </a:t>
            </a:r>
            <a:r>
              <a:rPr lang="pt-PT"/>
              <a:t>como valor de limiar de proteção do</a:t>
            </a:r>
            <a:r>
              <a:rPr lang="pt-PT" b="1"/>
              <a:t> dióxido de carbono: 1250ppm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89084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944" y="685800"/>
            <a:ext cx="10818253" cy="1151965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Concentração de co</a:t>
            </a:r>
            <a:r>
              <a:rPr lang="pt-PT" baseline="-25000" dirty="0" smtClean="0"/>
              <a:t>2</a:t>
            </a:r>
            <a:r>
              <a:rPr lang="pt-PT" dirty="0" smtClean="0"/>
              <a:t> em diversas atividades e espaços na </a:t>
            </a:r>
            <a:r>
              <a:rPr lang="pt-PT" dirty="0" err="1" smtClean="0"/>
              <a:t>ESEL</a:t>
            </a:r>
            <a:r>
              <a:rPr lang="pt-PT" cap="none" dirty="0" err="1" smtClean="0"/>
              <a:t>x</a:t>
            </a:r>
            <a:endParaRPr lang="pt-PT" cap="none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94" y="2064715"/>
            <a:ext cx="9108441" cy="33098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43251" y="6380526"/>
            <a:ext cx="6169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Caseiro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Valente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Almeida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Nunes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8308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Mapa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colaborativo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ambiente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exterior do Campus do IPL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95" y="1848700"/>
            <a:ext cx="9705195" cy="463923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286435" y="6457890"/>
            <a:ext cx="7763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Almeida, Valente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Rodrigues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Manteigas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2017)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127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As plantas como sumidouros de dióxido de carbono</a:t>
            </a:r>
            <a:endParaRPr lang="pt-PT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7017" y="2604963"/>
            <a:ext cx="6766135" cy="319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Como irá variar a concentração de dióxido </a:t>
            </a:r>
            <a:r>
              <a:rPr lang="pt-PT" altLang="pt-PT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de carbono </a:t>
            </a: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em cada um dos terrários, com luz e sem luz?</a:t>
            </a:r>
          </a:p>
          <a:p>
            <a:pPr algn="just">
              <a:lnSpc>
                <a:spcPct val="150000"/>
              </a:lnSpc>
            </a:pPr>
            <a:r>
              <a:rPr lang="pt-PT" altLang="pt-PT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Serão </a:t>
            </a:r>
            <a:r>
              <a:rPr lang="pt-PT" altLang="pt-PT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as plantas elementos importantes para a qualidade do ar interior e exterior? Porquê?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094" y="1979274"/>
            <a:ext cx="4382074" cy="339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0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Temperatura e humidade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755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405" y="115970"/>
            <a:ext cx="4890750" cy="1151965"/>
          </a:xfrm>
        </p:spPr>
        <p:txBody>
          <a:bodyPr>
            <a:normAutofit/>
          </a:bodyPr>
          <a:lstStyle/>
          <a:p>
            <a:r>
              <a:rPr lang="pt-PT" sz="4400" dirty="0"/>
              <a:t>Conforto térmico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284" y="920144"/>
            <a:ext cx="7694103" cy="3708107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83204" y="5862918"/>
            <a:ext cx="640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Diagrama </a:t>
            </a:r>
            <a:r>
              <a:rPr lang="pt-PT" dirty="0"/>
              <a:t>de conforto humano da Organização Mundial de Saúde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196405" y="4592403"/>
            <a:ext cx="11265792" cy="1084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DL Decreto-Lei </a:t>
            </a:r>
            <a:r>
              <a:rPr lang="pt-P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n.o</a:t>
            </a: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80/2006 de 4 de Abril define que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“As </a:t>
            </a: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condições ambientes de conforto de referência são uma temperatura do ar de 20°C para a estação de aquecimento e uma temperatura do ar de 25°C e 50% de humidade relativa para a estação de arrefecimento</a:t>
            </a:r>
            <a:r>
              <a:rPr lang="pt-P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;”</a:t>
            </a:r>
            <a:endParaRPr lang="pt-P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5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8071" y="73328"/>
            <a:ext cx="10396882" cy="1151965"/>
          </a:xfrm>
        </p:spPr>
        <p:txBody>
          <a:bodyPr>
            <a:normAutofit/>
          </a:bodyPr>
          <a:lstStyle/>
          <a:p>
            <a:r>
              <a:rPr lang="pt-PT" sz="4400" dirty="0" err="1"/>
              <a:t>SENsação</a:t>
            </a:r>
            <a:r>
              <a:rPr lang="pt-PT" sz="4400" dirty="0"/>
              <a:t> térmica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83204" y="5862918"/>
            <a:ext cx="2964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Classes de sensação térmica</a:t>
            </a:r>
            <a:endParaRPr lang="pt-PT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pic>
        <p:nvPicPr>
          <p:cNvPr id="1025" name="Imagem 1" descr="https://3.bp.blogspot.com/-d7dGcxdnV8w/UFd7bLdylDI/AAAAAAAAAD0/WnAbp3Ngun4/s320/Imagem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204" y="1225293"/>
            <a:ext cx="6142583" cy="360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5080281"/>
            <a:ext cx="86625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Classes do Índice de Sensação Térmica (FUNARI, 2006:64), adaptado por https://irrigacao.blogspot.pt/</a:t>
            </a:r>
            <a:endParaRPr kumimoji="0" lang="pt-PT" altLang="pt-P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752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>
                <a:solidFill>
                  <a:schemeClr val="accent1">
                    <a:lumMod val="50000"/>
                  </a:schemeClr>
                </a:solidFill>
              </a:rPr>
              <a:t>Conforto térmico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387" y="0"/>
            <a:ext cx="1383906" cy="1383906"/>
          </a:xfrm>
          <a:prstGeom prst="rect">
            <a:avLst/>
          </a:prstGeom>
        </p:spPr>
      </p:pic>
      <p:pic>
        <p:nvPicPr>
          <p:cNvPr id="6" name="Picture 4" descr="arv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30" y="0"/>
            <a:ext cx="10892163" cy="612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368882" y="6208374"/>
            <a:ext cx="62910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(Silva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Lopes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Marcelino, 2010</a:t>
            </a:r>
            <a:r>
              <a:rPr lang="en-US" sz="2000" dirty="0">
                <a:solidFill>
                  <a:srgbClr val="D3481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7209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Questões a explorar com as crianças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podemos melhorar a saúde ambiental da nossa escola?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podemos diminuir a concentração de dióxido de carbono na sala de aula?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fazer para reduzir o ruído na nossa escola?</a:t>
            </a:r>
          </a:p>
          <a:p>
            <a:r>
              <a:rPr lang="pt-PT" cap="none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podemos ter conforto térmico ao longo do dia?</a:t>
            </a:r>
          </a:p>
        </p:txBody>
      </p:sp>
    </p:spTree>
    <p:extLst>
      <p:ext uri="{BB962C8B-B14F-4D97-AF65-F5344CB8AC3E}">
        <p14:creationId xmlns:p14="http://schemas.microsoft.com/office/powerpoint/2010/main" val="362077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Referências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69848" y="1586753"/>
            <a:ext cx="10058400" cy="5029200"/>
          </a:xfrm>
        </p:spPr>
        <p:txBody>
          <a:bodyPr>
            <a:normAutofit fontScale="77500" lnSpcReduction="20000"/>
          </a:bodyPr>
          <a:lstStyle/>
          <a:p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Ferreira, A. M. C. (2014). </a:t>
            </a:r>
            <a:r>
              <a:rPr lang="pt-PT" alt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Qualidade do ar interior em escolas e saúde das crianças. Tese de doutoramento. </a:t>
            </a: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Coimbra: Universidade de Coimbra. http</a:t>
            </a:r>
            <a:r>
              <a:rPr lang="pt-PT" alt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://</a:t>
            </a: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hdl.handle.net/10316/26262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altLang="pt-PT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pt-PT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Funari</a:t>
            </a:r>
            <a:r>
              <a:rPr lang="pt-PT" alt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F. L. (2006). O índice de sensação térmica humana em função dos tipos de tempo na Região Metropolitana de São Paulo.  Tese de Doutorado. São Paulo: FFLCH, USP</a:t>
            </a:r>
            <a:r>
              <a:rPr lang="pt-PT" alt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Caseiro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A., Rodrigues, M., Valente, B.,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N., Almeida, A.,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C. (2017).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projeto Eco-sensors4Health na formação 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docente: Os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sensores na sensibilização para 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saúde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ambiental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Proceedings of the XIX International Symposium on Computers in Education and of VIII CIED Meeting – III International Meeting 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SIIE-CIED 2017), pp.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17-22. https://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www.eselx.ipl.pt/sites/default/files/media/2017/siie-cied_2017_atas-compressed.pdf</a:t>
            </a:r>
            <a:endParaRPr lang="pt-PT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Silva, M. J., Almeida, A., Valente, B., Rodrigues, M.,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Manteigas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V.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(2017). Sensing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locally in the global environment: using sensors in teachers’ education. In: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Kommers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Isaías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A, editors. Proceedings of the 5th International Conference on Educational Technologies (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ICEduTech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2017). p. 166-70. https://files.eric.ed.gov/fulltext/ED579305.pdf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Silva, M. J., Lopes, J. C. Silva, P M., Marcelino. M. J. (2010). Sensing the schoolyard: using senses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sensors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assess georeferenced environmental dimensions. In: Proceedings of ACM 1st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Conference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Exhibition on Computing for Geospatial Research &amp; Application (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COM.Geo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'10). [Article 40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4 pages].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York: ACM.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Souza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Gomes, C., Rodrigues, S., Silva, M. J. (2017). Children using sound sensors to improve school environmental health. Proceedings of the XIX International Symposium on Computers in Education and of VIII CIED Meeting – III International Meeting (SIIE-CIED 2017), pp. 17-22. https://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www.eselx.ipl.pt/sites/default/files/media/2017/siie-cied_2017_atas-compressed.pdf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von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Amann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G. (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 (2015). Programa de Saúde Escolar 2015. Lisboa: DGS.</a:t>
            </a:r>
            <a:endParaRPr lang="pt-PT" cap="none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5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Madeira</Template>
  <TotalTime>3433</TotalTime>
  <Words>1121</Words>
  <Application>Microsoft Office PowerPoint</Application>
  <PresentationFormat>Ecrã Panorâmico</PresentationFormat>
  <Paragraphs>81</Paragraphs>
  <Slides>22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30" baseType="lpstr">
      <vt:lpstr>Arial Black</vt:lpstr>
      <vt:lpstr>Calibri</vt:lpstr>
      <vt:lpstr>Rockwell</vt:lpstr>
      <vt:lpstr>Rockwell Condensed</vt:lpstr>
      <vt:lpstr>Times New Roman</vt:lpstr>
      <vt:lpstr>Times-Roman</vt:lpstr>
      <vt:lpstr>Wingdings</vt:lpstr>
      <vt:lpstr>Tipo de Madeira</vt:lpstr>
      <vt:lpstr>As crianças como promotoras de saúde ambiental nas escolas: Utilização de sensores nos 1.º e 2.º ciclos do ensino básico </vt:lpstr>
      <vt:lpstr>Objetivo central</vt:lpstr>
      <vt:lpstr>sensores</vt:lpstr>
      <vt:lpstr>Problemas de saúde ambiental nas escolas</vt:lpstr>
      <vt:lpstr>Problemas de saúde ambiental nas escolas</vt:lpstr>
      <vt:lpstr>Sensores para explorar os Problemas de saúde ambiental nas escolas</vt:lpstr>
      <vt:lpstr>Sensores para explorar os Problemas de saúde ambiental nas escolas</vt:lpstr>
      <vt:lpstr>Som</vt:lpstr>
      <vt:lpstr>Ruído  (Ciência Viva, Pav. Do conhecimento)</vt:lpstr>
      <vt:lpstr>Resultados da atividade sobre o ruído (Ciência Viva, Pav. Do conhecimento)</vt:lpstr>
      <vt:lpstr>Dióxido de carbono</vt:lpstr>
      <vt:lpstr>concentração de dióxido de carbono em escolas do 1º CEB</vt:lpstr>
      <vt:lpstr>Apresentação do PowerPoint</vt:lpstr>
      <vt:lpstr>Concentração de co2 em diversas atividades e espaços na ESELx</vt:lpstr>
      <vt:lpstr>Mapa colaborativo do ambiente exterior do Campus do IPL</vt:lpstr>
      <vt:lpstr>As plantas como sumidouros de dióxido de carbono</vt:lpstr>
      <vt:lpstr>Temperatura e humidade</vt:lpstr>
      <vt:lpstr>Conforto térmico</vt:lpstr>
      <vt:lpstr>SENsação térmica</vt:lpstr>
      <vt:lpstr>Conforto térmico</vt:lpstr>
      <vt:lpstr>Questões a explorar com as crianças</vt:lpstr>
      <vt:lpstr>Referências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 eco-sensors4Health</dc:title>
  <dc:creator>Maria João Silva</dc:creator>
  <cp:lastModifiedBy>Maria João Silva</cp:lastModifiedBy>
  <cp:revision>60</cp:revision>
  <dcterms:created xsi:type="dcterms:W3CDTF">2018-01-29T13:12:40Z</dcterms:created>
  <dcterms:modified xsi:type="dcterms:W3CDTF">2018-05-14T10:40:28Z</dcterms:modified>
</cp:coreProperties>
</file>